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78" r:id="rId3"/>
    <p:sldId id="260" r:id="rId4"/>
    <p:sldId id="287" r:id="rId5"/>
    <p:sldId id="257" r:id="rId6"/>
    <p:sldId id="258" r:id="rId7"/>
    <p:sldId id="273" r:id="rId8"/>
    <p:sldId id="274" r:id="rId9"/>
    <p:sldId id="282" r:id="rId10"/>
    <p:sldId id="280" r:id="rId11"/>
    <p:sldId id="259" r:id="rId12"/>
    <p:sldId id="261" r:id="rId13"/>
    <p:sldId id="281" r:id="rId14"/>
    <p:sldId id="293" r:id="rId15"/>
    <p:sldId id="262" r:id="rId16"/>
    <p:sldId id="263" r:id="rId17"/>
    <p:sldId id="283" r:id="rId18"/>
    <p:sldId id="264" r:id="rId19"/>
    <p:sldId id="284" r:id="rId20"/>
    <p:sldId id="265" r:id="rId21"/>
    <p:sldId id="266" r:id="rId22"/>
    <p:sldId id="267" r:id="rId23"/>
    <p:sldId id="285" r:id="rId24"/>
    <p:sldId id="292" r:id="rId25"/>
    <p:sldId id="290" r:id="rId26"/>
    <p:sldId id="270" r:id="rId27"/>
    <p:sldId id="294" r:id="rId28"/>
    <p:sldId id="296" r:id="rId29"/>
    <p:sldId id="275" r:id="rId30"/>
    <p:sldId id="276" r:id="rId31"/>
    <p:sldId id="27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4E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94660"/>
  </p:normalViewPr>
  <p:slideViewPr>
    <p:cSldViewPr snapToGrid="0">
      <p:cViewPr>
        <p:scale>
          <a:sx n="56" d="100"/>
          <a:sy n="56" d="100"/>
        </p:scale>
        <p:origin x="42" y="6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F:\file%202014\&#21330;&#26989;&#30740;&#31350;1\5.23\&#30913;&#21270;&#26354;&#32218;&#35336;&#31639;.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ishihara\Desktop\&#12513;&#125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bestFit"/>
          <c:showLegendKey val="0"/>
          <c:showVal val="1"/>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37630142896846"/>
          <c:y val="0.12637349311771073"/>
          <c:w val="0.73655799921031451"/>
          <c:h val="0.87292117145892356"/>
        </c:manualLayout>
      </c:layout>
      <c:scatterChart>
        <c:scatterStyle val="smoothMarker"/>
        <c:varyColors val="0"/>
        <c:ser>
          <c:idx val="0"/>
          <c:order val="0"/>
          <c:tx>
            <c:v>20nm</c:v>
          </c:tx>
          <c:spPr>
            <a:ln w="76200" cap="flat" cmpd="sng" algn="ctr">
              <a:solidFill>
                <a:schemeClr val="accent6"/>
              </a:solidFill>
              <a:prstDash val="solid"/>
            </a:ln>
            <a:effectLst/>
          </c:spPr>
          <c:marker>
            <c:symbol val="none"/>
          </c:marker>
          <c:xVal>
            <c:numRef>
              <c:f>Sheet3!$J$4:$J$404</c:f>
              <c:numCache>
                <c:formatCode>General</c:formatCode>
                <c:ptCount val="401"/>
                <c:pt idx="0">
                  <c:v>-100</c:v>
                </c:pt>
                <c:pt idx="1">
                  <c:v>-99.5</c:v>
                </c:pt>
                <c:pt idx="2">
                  <c:v>-99</c:v>
                </c:pt>
                <c:pt idx="3">
                  <c:v>-98.5</c:v>
                </c:pt>
                <c:pt idx="4">
                  <c:v>-98</c:v>
                </c:pt>
                <c:pt idx="5">
                  <c:v>-97.5</c:v>
                </c:pt>
                <c:pt idx="6">
                  <c:v>-97</c:v>
                </c:pt>
                <c:pt idx="7">
                  <c:v>-96.5</c:v>
                </c:pt>
                <c:pt idx="8">
                  <c:v>-96</c:v>
                </c:pt>
                <c:pt idx="9">
                  <c:v>-95.5</c:v>
                </c:pt>
                <c:pt idx="10">
                  <c:v>-95</c:v>
                </c:pt>
                <c:pt idx="11">
                  <c:v>-94.5</c:v>
                </c:pt>
                <c:pt idx="12">
                  <c:v>-94</c:v>
                </c:pt>
                <c:pt idx="13">
                  <c:v>-93.5</c:v>
                </c:pt>
                <c:pt idx="14">
                  <c:v>-93</c:v>
                </c:pt>
                <c:pt idx="15">
                  <c:v>-92.5</c:v>
                </c:pt>
                <c:pt idx="16">
                  <c:v>-92</c:v>
                </c:pt>
                <c:pt idx="17">
                  <c:v>-91.5</c:v>
                </c:pt>
                <c:pt idx="18">
                  <c:v>-91</c:v>
                </c:pt>
                <c:pt idx="19">
                  <c:v>-90.5</c:v>
                </c:pt>
                <c:pt idx="20">
                  <c:v>-90</c:v>
                </c:pt>
                <c:pt idx="21">
                  <c:v>-89.5</c:v>
                </c:pt>
                <c:pt idx="22">
                  <c:v>-89</c:v>
                </c:pt>
                <c:pt idx="23">
                  <c:v>-88.5</c:v>
                </c:pt>
                <c:pt idx="24">
                  <c:v>-88</c:v>
                </c:pt>
                <c:pt idx="25">
                  <c:v>-87.5</c:v>
                </c:pt>
                <c:pt idx="26">
                  <c:v>-87</c:v>
                </c:pt>
                <c:pt idx="27">
                  <c:v>-86.5</c:v>
                </c:pt>
                <c:pt idx="28">
                  <c:v>-86</c:v>
                </c:pt>
                <c:pt idx="29">
                  <c:v>-85.5</c:v>
                </c:pt>
                <c:pt idx="30">
                  <c:v>-85</c:v>
                </c:pt>
                <c:pt idx="31">
                  <c:v>-84.5</c:v>
                </c:pt>
                <c:pt idx="32">
                  <c:v>-84</c:v>
                </c:pt>
                <c:pt idx="33">
                  <c:v>-83.5</c:v>
                </c:pt>
                <c:pt idx="34">
                  <c:v>-83</c:v>
                </c:pt>
                <c:pt idx="35">
                  <c:v>-82.5</c:v>
                </c:pt>
                <c:pt idx="36">
                  <c:v>-82</c:v>
                </c:pt>
                <c:pt idx="37">
                  <c:v>-81.5</c:v>
                </c:pt>
                <c:pt idx="38">
                  <c:v>-81</c:v>
                </c:pt>
                <c:pt idx="39">
                  <c:v>-80.5</c:v>
                </c:pt>
                <c:pt idx="40">
                  <c:v>-80</c:v>
                </c:pt>
                <c:pt idx="41">
                  <c:v>-79.5</c:v>
                </c:pt>
                <c:pt idx="42">
                  <c:v>-79</c:v>
                </c:pt>
                <c:pt idx="43">
                  <c:v>-78.5</c:v>
                </c:pt>
                <c:pt idx="44">
                  <c:v>-78</c:v>
                </c:pt>
                <c:pt idx="45">
                  <c:v>-77.5</c:v>
                </c:pt>
                <c:pt idx="46">
                  <c:v>-77</c:v>
                </c:pt>
                <c:pt idx="47">
                  <c:v>-76.5</c:v>
                </c:pt>
                <c:pt idx="48">
                  <c:v>-76</c:v>
                </c:pt>
                <c:pt idx="49">
                  <c:v>-75.5</c:v>
                </c:pt>
                <c:pt idx="50">
                  <c:v>-75</c:v>
                </c:pt>
                <c:pt idx="51">
                  <c:v>-74.5</c:v>
                </c:pt>
                <c:pt idx="52">
                  <c:v>-74</c:v>
                </c:pt>
                <c:pt idx="53">
                  <c:v>-73.5</c:v>
                </c:pt>
                <c:pt idx="54">
                  <c:v>-73</c:v>
                </c:pt>
                <c:pt idx="55">
                  <c:v>-72.5</c:v>
                </c:pt>
                <c:pt idx="56">
                  <c:v>-72</c:v>
                </c:pt>
                <c:pt idx="57">
                  <c:v>-71.5</c:v>
                </c:pt>
                <c:pt idx="58">
                  <c:v>-71</c:v>
                </c:pt>
                <c:pt idx="59">
                  <c:v>-70.5</c:v>
                </c:pt>
                <c:pt idx="60">
                  <c:v>-70</c:v>
                </c:pt>
                <c:pt idx="61">
                  <c:v>-69.5</c:v>
                </c:pt>
                <c:pt idx="62">
                  <c:v>-69</c:v>
                </c:pt>
                <c:pt idx="63">
                  <c:v>-68.5</c:v>
                </c:pt>
                <c:pt idx="64">
                  <c:v>-68</c:v>
                </c:pt>
                <c:pt idx="65">
                  <c:v>-67.5</c:v>
                </c:pt>
                <c:pt idx="66">
                  <c:v>-67</c:v>
                </c:pt>
                <c:pt idx="67">
                  <c:v>-66.5</c:v>
                </c:pt>
                <c:pt idx="68">
                  <c:v>-66</c:v>
                </c:pt>
                <c:pt idx="69">
                  <c:v>-65.5</c:v>
                </c:pt>
                <c:pt idx="70">
                  <c:v>-65</c:v>
                </c:pt>
                <c:pt idx="71">
                  <c:v>-64.5</c:v>
                </c:pt>
                <c:pt idx="72">
                  <c:v>-64</c:v>
                </c:pt>
                <c:pt idx="73">
                  <c:v>-63.5</c:v>
                </c:pt>
                <c:pt idx="74">
                  <c:v>-63</c:v>
                </c:pt>
                <c:pt idx="75">
                  <c:v>-62.5</c:v>
                </c:pt>
                <c:pt idx="76">
                  <c:v>-62</c:v>
                </c:pt>
                <c:pt idx="77">
                  <c:v>-61.5</c:v>
                </c:pt>
                <c:pt idx="78">
                  <c:v>-61</c:v>
                </c:pt>
                <c:pt idx="79">
                  <c:v>-60.5</c:v>
                </c:pt>
                <c:pt idx="80">
                  <c:v>-60</c:v>
                </c:pt>
                <c:pt idx="81">
                  <c:v>-59.5</c:v>
                </c:pt>
                <c:pt idx="82">
                  <c:v>-59</c:v>
                </c:pt>
                <c:pt idx="83">
                  <c:v>-58.5</c:v>
                </c:pt>
                <c:pt idx="84">
                  <c:v>-58</c:v>
                </c:pt>
                <c:pt idx="85">
                  <c:v>-57.5</c:v>
                </c:pt>
                <c:pt idx="86">
                  <c:v>-57</c:v>
                </c:pt>
                <c:pt idx="87">
                  <c:v>-56.5</c:v>
                </c:pt>
                <c:pt idx="88">
                  <c:v>-56</c:v>
                </c:pt>
                <c:pt idx="89">
                  <c:v>-55.5</c:v>
                </c:pt>
                <c:pt idx="90">
                  <c:v>-55</c:v>
                </c:pt>
                <c:pt idx="91">
                  <c:v>-54.5</c:v>
                </c:pt>
                <c:pt idx="92">
                  <c:v>-54</c:v>
                </c:pt>
                <c:pt idx="93">
                  <c:v>-53.5</c:v>
                </c:pt>
                <c:pt idx="94">
                  <c:v>-53</c:v>
                </c:pt>
                <c:pt idx="95">
                  <c:v>-52.5</c:v>
                </c:pt>
                <c:pt idx="96">
                  <c:v>-52</c:v>
                </c:pt>
                <c:pt idx="97">
                  <c:v>-51.5</c:v>
                </c:pt>
                <c:pt idx="98">
                  <c:v>-51</c:v>
                </c:pt>
                <c:pt idx="99">
                  <c:v>-50.5</c:v>
                </c:pt>
                <c:pt idx="100">
                  <c:v>-50</c:v>
                </c:pt>
                <c:pt idx="101">
                  <c:v>-49.5</c:v>
                </c:pt>
                <c:pt idx="102">
                  <c:v>-49</c:v>
                </c:pt>
                <c:pt idx="103">
                  <c:v>-48.5</c:v>
                </c:pt>
                <c:pt idx="104">
                  <c:v>-48</c:v>
                </c:pt>
                <c:pt idx="105">
                  <c:v>-47.5</c:v>
                </c:pt>
                <c:pt idx="106">
                  <c:v>-47</c:v>
                </c:pt>
                <c:pt idx="107">
                  <c:v>-46.5</c:v>
                </c:pt>
                <c:pt idx="108">
                  <c:v>-46</c:v>
                </c:pt>
                <c:pt idx="109">
                  <c:v>-45.5</c:v>
                </c:pt>
                <c:pt idx="110">
                  <c:v>-45</c:v>
                </c:pt>
                <c:pt idx="111">
                  <c:v>-44.5</c:v>
                </c:pt>
                <c:pt idx="112">
                  <c:v>-44</c:v>
                </c:pt>
                <c:pt idx="113">
                  <c:v>-43.5</c:v>
                </c:pt>
                <c:pt idx="114">
                  <c:v>-43</c:v>
                </c:pt>
                <c:pt idx="115">
                  <c:v>-42.5</c:v>
                </c:pt>
                <c:pt idx="116">
                  <c:v>-42</c:v>
                </c:pt>
                <c:pt idx="117">
                  <c:v>-41.5</c:v>
                </c:pt>
                <c:pt idx="118">
                  <c:v>-41</c:v>
                </c:pt>
                <c:pt idx="119">
                  <c:v>-40.5</c:v>
                </c:pt>
                <c:pt idx="120">
                  <c:v>-40</c:v>
                </c:pt>
                <c:pt idx="121">
                  <c:v>-39.5</c:v>
                </c:pt>
                <c:pt idx="122">
                  <c:v>-39</c:v>
                </c:pt>
                <c:pt idx="123">
                  <c:v>-38.5</c:v>
                </c:pt>
                <c:pt idx="124">
                  <c:v>-38</c:v>
                </c:pt>
                <c:pt idx="125">
                  <c:v>-37.5</c:v>
                </c:pt>
                <c:pt idx="126">
                  <c:v>-37</c:v>
                </c:pt>
                <c:pt idx="127">
                  <c:v>-36.5</c:v>
                </c:pt>
                <c:pt idx="128">
                  <c:v>-36</c:v>
                </c:pt>
                <c:pt idx="129">
                  <c:v>-35.5</c:v>
                </c:pt>
                <c:pt idx="130">
                  <c:v>-35</c:v>
                </c:pt>
                <c:pt idx="131">
                  <c:v>-34.5</c:v>
                </c:pt>
                <c:pt idx="132">
                  <c:v>-34</c:v>
                </c:pt>
                <c:pt idx="133">
                  <c:v>-33.5</c:v>
                </c:pt>
                <c:pt idx="134">
                  <c:v>-33</c:v>
                </c:pt>
                <c:pt idx="135">
                  <c:v>-32.5</c:v>
                </c:pt>
                <c:pt idx="136">
                  <c:v>-32</c:v>
                </c:pt>
                <c:pt idx="137">
                  <c:v>-31.5</c:v>
                </c:pt>
                <c:pt idx="138">
                  <c:v>-31</c:v>
                </c:pt>
                <c:pt idx="139">
                  <c:v>-30.5</c:v>
                </c:pt>
                <c:pt idx="140">
                  <c:v>-30</c:v>
                </c:pt>
                <c:pt idx="141">
                  <c:v>-29.5</c:v>
                </c:pt>
                <c:pt idx="142">
                  <c:v>-29</c:v>
                </c:pt>
                <c:pt idx="143">
                  <c:v>-28.5</c:v>
                </c:pt>
                <c:pt idx="144">
                  <c:v>-28</c:v>
                </c:pt>
                <c:pt idx="145">
                  <c:v>-27.5</c:v>
                </c:pt>
                <c:pt idx="146">
                  <c:v>-27</c:v>
                </c:pt>
                <c:pt idx="147">
                  <c:v>-26.5</c:v>
                </c:pt>
                <c:pt idx="148">
                  <c:v>-26</c:v>
                </c:pt>
                <c:pt idx="149">
                  <c:v>-25.5</c:v>
                </c:pt>
                <c:pt idx="150">
                  <c:v>-25</c:v>
                </c:pt>
                <c:pt idx="151">
                  <c:v>-24.5</c:v>
                </c:pt>
                <c:pt idx="152">
                  <c:v>-24</c:v>
                </c:pt>
                <c:pt idx="153">
                  <c:v>-23.5</c:v>
                </c:pt>
                <c:pt idx="154">
                  <c:v>-23</c:v>
                </c:pt>
                <c:pt idx="155">
                  <c:v>-22.5</c:v>
                </c:pt>
                <c:pt idx="156">
                  <c:v>-22</c:v>
                </c:pt>
                <c:pt idx="157">
                  <c:v>-21.5</c:v>
                </c:pt>
                <c:pt idx="158">
                  <c:v>-21</c:v>
                </c:pt>
                <c:pt idx="159">
                  <c:v>-20.5</c:v>
                </c:pt>
                <c:pt idx="160">
                  <c:v>-20</c:v>
                </c:pt>
                <c:pt idx="161">
                  <c:v>-19.5</c:v>
                </c:pt>
                <c:pt idx="162">
                  <c:v>-19</c:v>
                </c:pt>
                <c:pt idx="163">
                  <c:v>-18.5</c:v>
                </c:pt>
                <c:pt idx="164">
                  <c:v>-18</c:v>
                </c:pt>
                <c:pt idx="165">
                  <c:v>-17.5</c:v>
                </c:pt>
                <c:pt idx="166">
                  <c:v>-17</c:v>
                </c:pt>
                <c:pt idx="167">
                  <c:v>-16.5</c:v>
                </c:pt>
                <c:pt idx="168">
                  <c:v>-16</c:v>
                </c:pt>
                <c:pt idx="169">
                  <c:v>-15.5</c:v>
                </c:pt>
                <c:pt idx="170">
                  <c:v>-15</c:v>
                </c:pt>
                <c:pt idx="171">
                  <c:v>-14.5</c:v>
                </c:pt>
                <c:pt idx="172">
                  <c:v>-14</c:v>
                </c:pt>
                <c:pt idx="173">
                  <c:v>-13.5</c:v>
                </c:pt>
                <c:pt idx="174">
                  <c:v>-13</c:v>
                </c:pt>
                <c:pt idx="175">
                  <c:v>-12.5</c:v>
                </c:pt>
                <c:pt idx="176">
                  <c:v>-12</c:v>
                </c:pt>
                <c:pt idx="177">
                  <c:v>-11.5</c:v>
                </c:pt>
                <c:pt idx="178">
                  <c:v>-11</c:v>
                </c:pt>
                <c:pt idx="179">
                  <c:v>-10.5</c:v>
                </c:pt>
                <c:pt idx="180">
                  <c:v>-10</c:v>
                </c:pt>
                <c:pt idx="181">
                  <c:v>-9.5</c:v>
                </c:pt>
                <c:pt idx="182">
                  <c:v>-9</c:v>
                </c:pt>
                <c:pt idx="183">
                  <c:v>-8.5</c:v>
                </c:pt>
                <c:pt idx="184">
                  <c:v>-8</c:v>
                </c:pt>
                <c:pt idx="185">
                  <c:v>-7.5</c:v>
                </c:pt>
                <c:pt idx="186">
                  <c:v>-7</c:v>
                </c:pt>
                <c:pt idx="187">
                  <c:v>-6.5</c:v>
                </c:pt>
                <c:pt idx="188">
                  <c:v>-6</c:v>
                </c:pt>
                <c:pt idx="189">
                  <c:v>-5.5</c:v>
                </c:pt>
                <c:pt idx="190">
                  <c:v>-5</c:v>
                </c:pt>
                <c:pt idx="191">
                  <c:v>-4.5</c:v>
                </c:pt>
                <c:pt idx="192">
                  <c:v>-4</c:v>
                </c:pt>
                <c:pt idx="193">
                  <c:v>-3.5</c:v>
                </c:pt>
                <c:pt idx="194">
                  <c:v>-3</c:v>
                </c:pt>
                <c:pt idx="195">
                  <c:v>-2.5</c:v>
                </c:pt>
                <c:pt idx="196">
                  <c:v>-2</c:v>
                </c:pt>
                <c:pt idx="197">
                  <c:v>-1.5</c:v>
                </c:pt>
                <c:pt idx="198">
                  <c:v>-1</c:v>
                </c:pt>
                <c:pt idx="199">
                  <c:v>-0.5</c:v>
                </c:pt>
                <c:pt idx="200">
                  <c:v>0</c:v>
                </c:pt>
                <c:pt idx="201">
                  <c:v>0.5</c:v>
                </c:pt>
                <c:pt idx="202">
                  <c:v>1</c:v>
                </c:pt>
                <c:pt idx="203">
                  <c:v>1.5</c:v>
                </c:pt>
                <c:pt idx="204">
                  <c:v>2</c:v>
                </c:pt>
                <c:pt idx="205">
                  <c:v>2.5</c:v>
                </c:pt>
                <c:pt idx="206">
                  <c:v>3</c:v>
                </c:pt>
                <c:pt idx="207">
                  <c:v>3.5</c:v>
                </c:pt>
                <c:pt idx="208">
                  <c:v>4</c:v>
                </c:pt>
                <c:pt idx="209">
                  <c:v>4.5</c:v>
                </c:pt>
                <c:pt idx="210">
                  <c:v>5</c:v>
                </c:pt>
                <c:pt idx="211">
                  <c:v>5.5</c:v>
                </c:pt>
                <c:pt idx="212">
                  <c:v>6</c:v>
                </c:pt>
                <c:pt idx="213">
                  <c:v>6.5</c:v>
                </c:pt>
                <c:pt idx="214">
                  <c:v>7</c:v>
                </c:pt>
                <c:pt idx="215">
                  <c:v>7.5</c:v>
                </c:pt>
                <c:pt idx="216">
                  <c:v>8</c:v>
                </c:pt>
                <c:pt idx="217">
                  <c:v>8.5</c:v>
                </c:pt>
                <c:pt idx="218">
                  <c:v>9</c:v>
                </c:pt>
                <c:pt idx="219">
                  <c:v>9.5</c:v>
                </c:pt>
                <c:pt idx="220">
                  <c:v>10</c:v>
                </c:pt>
                <c:pt idx="221">
                  <c:v>10.5</c:v>
                </c:pt>
                <c:pt idx="222">
                  <c:v>11</c:v>
                </c:pt>
                <c:pt idx="223">
                  <c:v>11.5</c:v>
                </c:pt>
                <c:pt idx="224">
                  <c:v>12</c:v>
                </c:pt>
                <c:pt idx="225">
                  <c:v>12.5</c:v>
                </c:pt>
                <c:pt idx="226">
                  <c:v>13</c:v>
                </c:pt>
                <c:pt idx="227">
                  <c:v>13.5</c:v>
                </c:pt>
                <c:pt idx="228">
                  <c:v>14</c:v>
                </c:pt>
                <c:pt idx="229">
                  <c:v>14.5</c:v>
                </c:pt>
                <c:pt idx="230">
                  <c:v>15</c:v>
                </c:pt>
                <c:pt idx="231">
                  <c:v>15.5</c:v>
                </c:pt>
                <c:pt idx="232">
                  <c:v>16</c:v>
                </c:pt>
                <c:pt idx="233">
                  <c:v>16.5</c:v>
                </c:pt>
                <c:pt idx="234">
                  <c:v>17</c:v>
                </c:pt>
                <c:pt idx="235">
                  <c:v>17.5</c:v>
                </c:pt>
                <c:pt idx="236">
                  <c:v>18</c:v>
                </c:pt>
                <c:pt idx="237">
                  <c:v>18.5</c:v>
                </c:pt>
                <c:pt idx="238">
                  <c:v>19</c:v>
                </c:pt>
                <c:pt idx="239">
                  <c:v>19.5</c:v>
                </c:pt>
                <c:pt idx="240">
                  <c:v>20</c:v>
                </c:pt>
                <c:pt idx="241">
                  <c:v>20.5</c:v>
                </c:pt>
                <c:pt idx="242">
                  <c:v>21</c:v>
                </c:pt>
                <c:pt idx="243">
                  <c:v>21.5</c:v>
                </c:pt>
                <c:pt idx="244">
                  <c:v>22</c:v>
                </c:pt>
                <c:pt idx="245">
                  <c:v>22.5</c:v>
                </c:pt>
                <c:pt idx="246">
                  <c:v>23</c:v>
                </c:pt>
                <c:pt idx="247">
                  <c:v>23.5</c:v>
                </c:pt>
                <c:pt idx="248">
                  <c:v>24</c:v>
                </c:pt>
                <c:pt idx="249">
                  <c:v>24.5</c:v>
                </c:pt>
                <c:pt idx="250">
                  <c:v>25</c:v>
                </c:pt>
                <c:pt idx="251">
                  <c:v>25.5</c:v>
                </c:pt>
                <c:pt idx="252">
                  <c:v>26</c:v>
                </c:pt>
                <c:pt idx="253">
                  <c:v>26.5</c:v>
                </c:pt>
                <c:pt idx="254">
                  <c:v>27</c:v>
                </c:pt>
                <c:pt idx="255">
                  <c:v>27.5</c:v>
                </c:pt>
                <c:pt idx="256">
                  <c:v>28</c:v>
                </c:pt>
                <c:pt idx="257">
                  <c:v>28.5</c:v>
                </c:pt>
                <c:pt idx="258">
                  <c:v>29</c:v>
                </c:pt>
                <c:pt idx="259">
                  <c:v>29.5</c:v>
                </c:pt>
                <c:pt idx="260">
                  <c:v>30</c:v>
                </c:pt>
                <c:pt idx="261">
                  <c:v>30.5</c:v>
                </c:pt>
                <c:pt idx="262">
                  <c:v>31</c:v>
                </c:pt>
                <c:pt idx="263">
                  <c:v>31.5</c:v>
                </c:pt>
                <c:pt idx="264">
                  <c:v>32</c:v>
                </c:pt>
                <c:pt idx="265">
                  <c:v>32.5</c:v>
                </c:pt>
                <c:pt idx="266">
                  <c:v>33</c:v>
                </c:pt>
                <c:pt idx="267">
                  <c:v>33.5</c:v>
                </c:pt>
                <c:pt idx="268">
                  <c:v>34</c:v>
                </c:pt>
                <c:pt idx="269">
                  <c:v>34.5</c:v>
                </c:pt>
                <c:pt idx="270">
                  <c:v>35</c:v>
                </c:pt>
                <c:pt idx="271">
                  <c:v>35.5</c:v>
                </c:pt>
                <c:pt idx="272">
                  <c:v>36</c:v>
                </c:pt>
                <c:pt idx="273">
                  <c:v>36.5</c:v>
                </c:pt>
                <c:pt idx="274">
                  <c:v>37</c:v>
                </c:pt>
                <c:pt idx="275">
                  <c:v>37.5</c:v>
                </c:pt>
                <c:pt idx="276">
                  <c:v>38</c:v>
                </c:pt>
                <c:pt idx="277">
                  <c:v>38.5</c:v>
                </c:pt>
                <c:pt idx="278">
                  <c:v>39</c:v>
                </c:pt>
                <c:pt idx="279">
                  <c:v>39.5</c:v>
                </c:pt>
                <c:pt idx="280">
                  <c:v>40</c:v>
                </c:pt>
                <c:pt idx="281">
                  <c:v>40.5</c:v>
                </c:pt>
                <c:pt idx="282">
                  <c:v>41</c:v>
                </c:pt>
                <c:pt idx="283">
                  <c:v>41.5</c:v>
                </c:pt>
                <c:pt idx="284">
                  <c:v>42</c:v>
                </c:pt>
                <c:pt idx="285">
                  <c:v>42.5</c:v>
                </c:pt>
                <c:pt idx="286">
                  <c:v>43</c:v>
                </c:pt>
                <c:pt idx="287">
                  <c:v>43.5</c:v>
                </c:pt>
                <c:pt idx="288">
                  <c:v>44</c:v>
                </c:pt>
                <c:pt idx="289">
                  <c:v>44.5</c:v>
                </c:pt>
                <c:pt idx="290">
                  <c:v>45</c:v>
                </c:pt>
                <c:pt idx="291">
                  <c:v>45.5</c:v>
                </c:pt>
                <c:pt idx="292">
                  <c:v>46</c:v>
                </c:pt>
                <c:pt idx="293">
                  <c:v>46.5</c:v>
                </c:pt>
                <c:pt idx="294">
                  <c:v>47</c:v>
                </c:pt>
                <c:pt idx="295">
                  <c:v>47.5</c:v>
                </c:pt>
                <c:pt idx="296">
                  <c:v>48</c:v>
                </c:pt>
                <c:pt idx="297">
                  <c:v>48.5</c:v>
                </c:pt>
                <c:pt idx="298">
                  <c:v>49</c:v>
                </c:pt>
                <c:pt idx="299">
                  <c:v>49.5</c:v>
                </c:pt>
                <c:pt idx="300">
                  <c:v>50</c:v>
                </c:pt>
                <c:pt idx="301">
                  <c:v>50.5</c:v>
                </c:pt>
                <c:pt idx="302">
                  <c:v>51</c:v>
                </c:pt>
                <c:pt idx="303">
                  <c:v>51.5</c:v>
                </c:pt>
                <c:pt idx="304">
                  <c:v>52</c:v>
                </c:pt>
                <c:pt idx="305">
                  <c:v>52.5</c:v>
                </c:pt>
                <c:pt idx="306">
                  <c:v>53</c:v>
                </c:pt>
                <c:pt idx="307">
                  <c:v>53.5</c:v>
                </c:pt>
                <c:pt idx="308">
                  <c:v>54</c:v>
                </c:pt>
                <c:pt idx="309">
                  <c:v>54.5</c:v>
                </c:pt>
                <c:pt idx="310">
                  <c:v>55</c:v>
                </c:pt>
                <c:pt idx="311">
                  <c:v>55.5</c:v>
                </c:pt>
                <c:pt idx="312">
                  <c:v>56</c:v>
                </c:pt>
                <c:pt idx="313">
                  <c:v>56.5</c:v>
                </c:pt>
                <c:pt idx="314">
                  <c:v>57</c:v>
                </c:pt>
                <c:pt idx="315">
                  <c:v>57.5</c:v>
                </c:pt>
                <c:pt idx="316">
                  <c:v>58</c:v>
                </c:pt>
                <c:pt idx="317">
                  <c:v>58.5</c:v>
                </c:pt>
                <c:pt idx="318">
                  <c:v>59</c:v>
                </c:pt>
                <c:pt idx="319">
                  <c:v>59.5</c:v>
                </c:pt>
                <c:pt idx="320">
                  <c:v>60</c:v>
                </c:pt>
                <c:pt idx="321">
                  <c:v>60.5</c:v>
                </c:pt>
                <c:pt idx="322">
                  <c:v>61</c:v>
                </c:pt>
                <c:pt idx="323">
                  <c:v>61.5</c:v>
                </c:pt>
                <c:pt idx="324">
                  <c:v>62</c:v>
                </c:pt>
                <c:pt idx="325">
                  <c:v>62.5</c:v>
                </c:pt>
                <c:pt idx="326">
                  <c:v>63</c:v>
                </c:pt>
                <c:pt idx="327">
                  <c:v>63.5</c:v>
                </c:pt>
                <c:pt idx="328">
                  <c:v>64</c:v>
                </c:pt>
                <c:pt idx="329">
                  <c:v>64.5</c:v>
                </c:pt>
                <c:pt idx="330">
                  <c:v>65</c:v>
                </c:pt>
                <c:pt idx="331">
                  <c:v>65.5</c:v>
                </c:pt>
                <c:pt idx="332">
                  <c:v>66</c:v>
                </c:pt>
                <c:pt idx="333">
                  <c:v>66.5</c:v>
                </c:pt>
                <c:pt idx="334">
                  <c:v>67</c:v>
                </c:pt>
                <c:pt idx="335">
                  <c:v>67.5</c:v>
                </c:pt>
                <c:pt idx="336">
                  <c:v>68</c:v>
                </c:pt>
                <c:pt idx="337">
                  <c:v>68.5</c:v>
                </c:pt>
                <c:pt idx="338">
                  <c:v>69</c:v>
                </c:pt>
                <c:pt idx="339">
                  <c:v>69.5</c:v>
                </c:pt>
                <c:pt idx="340">
                  <c:v>70</c:v>
                </c:pt>
                <c:pt idx="341">
                  <c:v>70.5</c:v>
                </c:pt>
                <c:pt idx="342">
                  <c:v>71</c:v>
                </c:pt>
                <c:pt idx="343">
                  <c:v>71.5</c:v>
                </c:pt>
                <c:pt idx="344">
                  <c:v>72</c:v>
                </c:pt>
                <c:pt idx="345">
                  <c:v>72.5</c:v>
                </c:pt>
                <c:pt idx="346">
                  <c:v>73</c:v>
                </c:pt>
                <c:pt idx="347">
                  <c:v>73.5</c:v>
                </c:pt>
                <c:pt idx="348">
                  <c:v>74</c:v>
                </c:pt>
                <c:pt idx="349">
                  <c:v>74.5</c:v>
                </c:pt>
                <c:pt idx="350">
                  <c:v>75</c:v>
                </c:pt>
                <c:pt idx="351">
                  <c:v>75.5</c:v>
                </c:pt>
                <c:pt idx="352">
                  <c:v>76</c:v>
                </c:pt>
                <c:pt idx="353">
                  <c:v>76.5</c:v>
                </c:pt>
                <c:pt idx="354">
                  <c:v>77</c:v>
                </c:pt>
                <c:pt idx="355">
                  <c:v>77.5</c:v>
                </c:pt>
                <c:pt idx="356">
                  <c:v>78</c:v>
                </c:pt>
                <c:pt idx="357">
                  <c:v>78.5</c:v>
                </c:pt>
                <c:pt idx="358">
                  <c:v>79</c:v>
                </c:pt>
                <c:pt idx="359">
                  <c:v>79.5</c:v>
                </c:pt>
                <c:pt idx="360">
                  <c:v>80</c:v>
                </c:pt>
                <c:pt idx="361">
                  <c:v>80.5</c:v>
                </c:pt>
                <c:pt idx="362">
                  <c:v>81</c:v>
                </c:pt>
                <c:pt idx="363">
                  <c:v>81.5</c:v>
                </c:pt>
                <c:pt idx="364">
                  <c:v>82</c:v>
                </c:pt>
                <c:pt idx="365">
                  <c:v>82.5</c:v>
                </c:pt>
                <c:pt idx="366">
                  <c:v>83</c:v>
                </c:pt>
                <c:pt idx="367">
                  <c:v>83.5</c:v>
                </c:pt>
                <c:pt idx="368">
                  <c:v>84</c:v>
                </c:pt>
                <c:pt idx="369">
                  <c:v>84.5</c:v>
                </c:pt>
                <c:pt idx="370">
                  <c:v>85</c:v>
                </c:pt>
                <c:pt idx="371">
                  <c:v>85.5</c:v>
                </c:pt>
                <c:pt idx="372">
                  <c:v>86</c:v>
                </c:pt>
                <c:pt idx="373">
                  <c:v>86.5</c:v>
                </c:pt>
                <c:pt idx="374">
                  <c:v>87</c:v>
                </c:pt>
                <c:pt idx="375">
                  <c:v>87.5</c:v>
                </c:pt>
                <c:pt idx="376">
                  <c:v>88</c:v>
                </c:pt>
                <c:pt idx="377">
                  <c:v>88.5</c:v>
                </c:pt>
                <c:pt idx="378">
                  <c:v>89</c:v>
                </c:pt>
                <c:pt idx="379">
                  <c:v>89.5</c:v>
                </c:pt>
                <c:pt idx="380">
                  <c:v>90</c:v>
                </c:pt>
                <c:pt idx="381">
                  <c:v>90.5</c:v>
                </c:pt>
                <c:pt idx="382">
                  <c:v>91</c:v>
                </c:pt>
                <c:pt idx="383">
                  <c:v>91.5</c:v>
                </c:pt>
                <c:pt idx="384">
                  <c:v>92</c:v>
                </c:pt>
                <c:pt idx="385">
                  <c:v>92.5</c:v>
                </c:pt>
                <c:pt idx="386">
                  <c:v>93</c:v>
                </c:pt>
                <c:pt idx="387">
                  <c:v>93.5</c:v>
                </c:pt>
                <c:pt idx="388">
                  <c:v>94</c:v>
                </c:pt>
                <c:pt idx="389">
                  <c:v>94.5</c:v>
                </c:pt>
                <c:pt idx="390">
                  <c:v>95</c:v>
                </c:pt>
                <c:pt idx="391">
                  <c:v>95.5</c:v>
                </c:pt>
                <c:pt idx="392">
                  <c:v>96</c:v>
                </c:pt>
                <c:pt idx="393">
                  <c:v>96.5</c:v>
                </c:pt>
                <c:pt idx="394">
                  <c:v>97</c:v>
                </c:pt>
                <c:pt idx="395">
                  <c:v>97.5</c:v>
                </c:pt>
                <c:pt idx="396">
                  <c:v>98</c:v>
                </c:pt>
                <c:pt idx="397">
                  <c:v>98.5</c:v>
                </c:pt>
                <c:pt idx="398">
                  <c:v>99</c:v>
                </c:pt>
                <c:pt idx="399">
                  <c:v>99.5</c:v>
                </c:pt>
                <c:pt idx="400">
                  <c:v>100</c:v>
                </c:pt>
              </c:numCache>
            </c:numRef>
          </c:xVal>
          <c:yVal>
            <c:numRef>
              <c:f>Sheet3!$N$4:$N$404</c:f>
              <c:numCache>
                <c:formatCode>0.00E+00</c:formatCode>
                <c:ptCount val="401"/>
                <c:pt idx="0">
                  <c:v>-1.6087688721704411E-3</c:v>
                </c:pt>
                <c:pt idx="1">
                  <c:v>-1.6085797544119651E-3</c:v>
                </c:pt>
                <c:pt idx="2">
                  <c:v>-1.6083887263731004E-3</c:v>
                </c:pt>
                <c:pt idx="3">
                  <c:v>-1.6081957589632828E-3</c:v>
                </c:pt>
                <c:pt idx="4">
                  <c:v>-1.6080008224982629E-3</c:v>
                </c:pt>
                <c:pt idx="5">
                  <c:v>-1.607803886684884E-3</c:v>
                </c:pt>
                <c:pt idx="6">
                  <c:v>-1.6076049206053876E-3</c:v>
                </c:pt>
                <c:pt idx="7">
                  <c:v>-1.6074038927012331E-3</c:v>
                </c:pt>
                <c:pt idx="8">
                  <c:v>-1.6072007707564106E-3</c:v>
                </c:pt>
                <c:pt idx="9">
                  <c:v>-1.6069955218802287E-3</c:v>
                </c:pt>
                <c:pt idx="10">
                  <c:v>-1.6067881124895605E-3</c:v>
                </c:pt>
                <c:pt idx="11">
                  <c:v>-1.6065785082905256E-3</c:v>
                </c:pt>
                <c:pt idx="12">
                  <c:v>-1.6063666742595858E-3</c:v>
                </c:pt>
                <c:pt idx="13">
                  <c:v>-1.6061525746240374E-3</c:v>
                </c:pt>
                <c:pt idx="14">
                  <c:v>-1.6059361728418698E-3</c:v>
                </c:pt>
                <c:pt idx="15">
                  <c:v>-1.6057174315809762E-3</c:v>
                </c:pt>
                <c:pt idx="16">
                  <c:v>-1.6054963126976816E-3</c:v>
                </c:pt>
                <c:pt idx="17">
                  <c:v>-1.6052727772145699E-3</c:v>
                </c:pt>
                <c:pt idx="18">
                  <c:v>-1.6050467852975773E-3</c:v>
                </c:pt>
                <c:pt idx="19">
                  <c:v>-1.604818296232331E-3</c:v>
                </c:pt>
                <c:pt idx="20">
                  <c:v>-1.6045872683996931E-3</c:v>
                </c:pt>
                <c:pt idx="21">
                  <c:v>-1.604353659250489E-3</c:v>
                </c:pt>
                <c:pt idx="22">
                  <c:v>-1.6041174252793841E-3</c:v>
                </c:pt>
                <c:pt idx="23">
                  <c:v>-1.6038785219978713E-3</c:v>
                </c:pt>
                <c:pt idx="24">
                  <c:v>-1.6036369039063411E-3</c:v>
                </c:pt>
                <c:pt idx="25">
                  <c:v>-1.6033925244651934E-3</c:v>
                </c:pt>
                <c:pt idx="26">
                  <c:v>-1.6031453360649522E-3</c:v>
                </c:pt>
                <c:pt idx="27">
                  <c:v>-1.6028952899953439E-3</c:v>
                </c:pt>
                <c:pt idx="28">
                  <c:v>-1.6026423364132983E-3</c:v>
                </c:pt>
                <c:pt idx="29">
                  <c:v>-1.6023864243098253E-3</c:v>
                </c:pt>
                <c:pt idx="30">
                  <c:v>-1.6021275014757232E-3</c:v>
                </c:pt>
                <c:pt idx="31">
                  <c:v>-1.6018655144660698E-3</c:v>
                </c:pt>
                <c:pt idx="32">
                  <c:v>-1.601600408563444E-3</c:v>
                </c:pt>
                <c:pt idx="33">
                  <c:v>-1.6013321277398291E-3</c:v>
                </c:pt>
                <c:pt idx="34">
                  <c:v>-1.6010606146171342E-3</c:v>
                </c:pt>
                <c:pt idx="35">
                  <c:v>-1.6007858104262853E-3</c:v>
                </c:pt>
                <c:pt idx="36">
                  <c:v>-1.6005076549648165E-3</c:v>
                </c:pt>
                <c:pt idx="37">
                  <c:v>-1.6002260865529002E-3</c:v>
                </c:pt>
                <c:pt idx="38">
                  <c:v>-1.5999410419877504E-3</c:v>
                </c:pt>
                <c:pt idx="39">
                  <c:v>-1.5996524564963254E-3</c:v>
                </c:pt>
                <c:pt idx="40">
                  <c:v>-1.5993602636862577E-3</c:v>
                </c:pt>
                <c:pt idx="41">
                  <c:v>-1.5990643954949312E-3</c:v>
                </c:pt>
                <c:pt idx="42">
                  <c:v>-1.5987647821366258E-3</c:v>
                </c:pt>
                <c:pt idx="43">
                  <c:v>-1.5984613520476413E-3</c:v>
                </c:pt>
                <c:pt idx="44">
                  <c:v>-1.598154031829311E-3</c:v>
                </c:pt>
                <c:pt idx="45">
                  <c:v>-1.5978427461888086E-3</c:v>
                </c:pt>
                <c:pt idx="46">
                  <c:v>-1.5975274178776503E-3</c:v>
                </c:pt>
                <c:pt idx="47">
                  <c:v>-1.5972079676277841E-3</c:v>
                </c:pt>
                <c:pt idx="48">
                  <c:v>-1.5968843140851566E-3</c:v>
                </c:pt>
                <c:pt idx="49">
                  <c:v>-1.5965563737406398E-3</c:v>
                </c:pt>
                <c:pt idx="50">
                  <c:v>-1.5962240608581963E-3</c:v>
                </c:pt>
                <c:pt idx="51">
                  <c:v>-1.5958872874001495E-3</c:v>
                </c:pt>
                <c:pt idx="52">
                  <c:v>-1.5955459629494262E-3</c:v>
                </c:pt>
                <c:pt idx="53">
                  <c:v>-1.5951999946286252E-3</c:v>
                </c:pt>
                <c:pt idx="54">
                  <c:v>-1.5948492870157586E-3</c:v>
                </c:pt>
                <c:pt idx="55">
                  <c:v>-1.5944937420565074E-3</c:v>
                </c:pt>
                <c:pt idx="56">
                  <c:v>-1.5941332589728223E-3</c:v>
                </c:pt>
                <c:pt idx="57">
                  <c:v>-1.5937677341676868E-3</c:v>
                </c:pt>
                <c:pt idx="58">
                  <c:v>-1.5933970611258595E-3</c:v>
                </c:pt>
                <c:pt idx="59">
                  <c:v>-1.593021130310389E-3</c:v>
                </c:pt>
                <c:pt idx="60">
                  <c:v>-1.5926398290546978E-3</c:v>
                </c:pt>
                <c:pt idx="61">
                  <c:v>-1.5922530414500037E-3</c:v>
                </c:pt>
                <c:pt idx="62">
                  <c:v>-1.5918606482278504E-3</c:v>
                </c:pt>
                <c:pt idx="63">
                  <c:v>-1.5914625266374902E-3</c:v>
                </c:pt>
                <c:pt idx="64">
                  <c:v>-1.5910585503178601E-3</c:v>
                </c:pt>
                <c:pt idx="65">
                  <c:v>-1.5906485891638653E-3</c:v>
                </c:pt>
                <c:pt idx="66">
                  <c:v>-1.5902325091866763E-3</c:v>
                </c:pt>
                <c:pt idx="67">
                  <c:v>-1.5898101723677252E-3</c:v>
                </c:pt>
                <c:pt idx="68">
                  <c:v>-1.5893814365060626E-3</c:v>
                </c:pt>
                <c:pt idx="69">
                  <c:v>-1.588946155058726E-3</c:v>
                </c:pt>
                <c:pt idx="70">
                  <c:v>-1.5885041769737379E-3</c:v>
                </c:pt>
                <c:pt idx="71">
                  <c:v>-1.5880553465153391E-3</c:v>
                </c:pt>
                <c:pt idx="72">
                  <c:v>-1.5875995030810281E-3</c:v>
                </c:pt>
                <c:pt idx="73">
                  <c:v>-1.5871364810099561E-3</c:v>
                </c:pt>
                <c:pt idx="74">
                  <c:v>-1.5866661093822002E-3</c:v>
                </c:pt>
                <c:pt idx="75">
                  <c:v>-1.5861882118084003E-3</c:v>
                </c:pt>
                <c:pt idx="76">
                  <c:v>-1.5857026062092168E-3</c:v>
                </c:pt>
                <c:pt idx="77">
                  <c:v>-1.58520910458403E-3</c:v>
                </c:pt>
                <c:pt idx="78">
                  <c:v>-1.5847075127682665E-3</c:v>
                </c:pt>
                <c:pt idx="79">
                  <c:v>-1.5841976301786888E-3</c:v>
                </c:pt>
                <c:pt idx="80">
                  <c:v>-1.5836792495459513E-3</c:v>
                </c:pt>
                <c:pt idx="81">
                  <c:v>-1.5831521566336722E-3</c:v>
                </c:pt>
                <c:pt idx="82">
                  <c:v>-1.5826161299432187E-3</c:v>
                </c:pt>
                <c:pt idx="83">
                  <c:v>-1.582070940403356E-3</c:v>
                </c:pt>
                <c:pt idx="84">
                  <c:v>-1.5815163510438401E-3</c:v>
                </c:pt>
                <c:pt idx="85">
                  <c:v>-1.580952116651985E-3</c:v>
                </c:pt>
                <c:pt idx="86">
                  <c:v>-1.5803779834111503E-3</c:v>
                </c:pt>
                <c:pt idx="87">
                  <c:v>-1.5797936885200347E-3</c:v>
                </c:pt>
                <c:pt idx="88">
                  <c:v>-1.5791989597915782E-3</c:v>
                </c:pt>
                <c:pt idx="89">
                  <c:v>-1.5785935152301765E-3</c:v>
                </c:pt>
                <c:pt idx="90">
                  <c:v>-1.5779770625858401E-3</c:v>
                </c:pt>
                <c:pt idx="91">
                  <c:v>-1.5773492988838097E-3</c:v>
                </c:pt>
                <c:pt idx="92">
                  <c:v>-1.5767099099280376E-3</c:v>
                </c:pt>
                <c:pt idx="93">
                  <c:v>-1.5760585697768307E-3</c:v>
                </c:pt>
                <c:pt idx="94">
                  <c:v>-1.5753949401888085E-3</c:v>
                </c:pt>
                <c:pt idx="95">
                  <c:v>-1.5747186700372051E-3</c:v>
                </c:pt>
                <c:pt idx="96">
                  <c:v>-1.5740293946903785E-3</c:v>
                </c:pt>
                <c:pt idx="97">
                  <c:v>-1.5733267353562348E-3</c:v>
                </c:pt>
                <c:pt idx="98">
                  <c:v>-1.5726102983880882E-3</c:v>
                </c:pt>
                <c:pt idx="99">
                  <c:v>-1.5718796745492853E-3</c:v>
                </c:pt>
                <c:pt idx="100">
                  <c:v>-1.5711344382337066E-3</c:v>
                </c:pt>
                <c:pt idx="101">
                  <c:v>-1.570374146639025E-3</c:v>
                </c:pt>
                <c:pt idx="102">
                  <c:v>-1.5695983388893499E-3</c:v>
                </c:pt>
                <c:pt idx="103">
                  <c:v>-1.5688065351035993E-3</c:v>
                </c:pt>
                <c:pt idx="104">
                  <c:v>-1.5679982354056452E-3</c:v>
                </c:pt>
                <c:pt idx="105">
                  <c:v>-1.567172918871945E-3</c:v>
                </c:pt>
                <c:pt idx="106">
                  <c:v>-1.5663300424119957E-3</c:v>
                </c:pt>
                <c:pt idx="107">
                  <c:v>-1.5654690395765637E-3</c:v>
                </c:pt>
                <c:pt idx="108">
                  <c:v>-1.5645893192881874E-3</c:v>
                </c:pt>
                <c:pt idx="109">
                  <c:v>-1.5636902644879788E-3</c:v>
                </c:pt>
                <c:pt idx="110">
                  <c:v>-1.5627712306922098E-3</c:v>
                </c:pt>
                <c:pt idx="111">
                  <c:v>-1.5618315444515924E-3</c:v>
                </c:pt>
                <c:pt idx="112">
                  <c:v>-1.5608705017055061E-3</c:v>
                </c:pt>
                <c:pt idx="113">
                  <c:v>-1.5598873660227282E-3</c:v>
                </c:pt>
                <c:pt idx="114">
                  <c:v>-1.5588813667194209E-3</c:v>
                </c:pt>
                <c:pt idx="115">
                  <c:v>-1.5578516968442712E-3</c:v>
                </c:pt>
                <c:pt idx="116">
                  <c:v>-1.556797511019713E-3</c:v>
                </c:pt>
                <c:pt idx="117">
                  <c:v>-1.5557179231270931E-3</c:v>
                </c:pt>
                <c:pt idx="118">
                  <c:v>-1.5546120038224579E-3</c:v>
                </c:pt>
                <c:pt idx="119">
                  <c:v>-1.5534787778683262E-3</c:v>
                </c:pt>
                <c:pt idx="120">
                  <c:v>-1.552317221265341E-3</c:v>
                </c:pt>
                <c:pt idx="121">
                  <c:v>-1.5511262581660785E-3</c:v>
                </c:pt>
                <c:pt idx="122">
                  <c:v>-1.5499047575514506E-3</c:v>
                </c:pt>
                <c:pt idx="123">
                  <c:v>-1.5486515296481325E-3</c:v>
                </c:pt>
                <c:pt idx="124">
                  <c:v>-1.5473653220631489E-3</c:v>
                </c:pt>
                <c:pt idx="125">
                  <c:v>-1.546044815609235E-3</c:v>
                </c:pt>
                <c:pt idx="126">
                  <c:v>-1.5446886197917052E-3</c:v>
                </c:pt>
                <c:pt idx="127">
                  <c:v>-1.5432952679243855E-3</c:v>
                </c:pt>
                <c:pt idx="128">
                  <c:v>-1.541863211838537E-3</c:v>
                </c:pt>
                <c:pt idx="129">
                  <c:v>-1.5403908161446497E-3</c:v>
                </c:pt>
                <c:pt idx="130">
                  <c:v>-1.5388763520023854E-3</c:v>
                </c:pt>
                <c:pt idx="131">
                  <c:v>-1.5373179903487805E-3</c:v>
                </c:pt>
                <c:pt idx="132">
                  <c:v>-1.5357137945289407E-3</c:v>
                </c:pt>
                <c:pt idx="133">
                  <c:v>-1.5340617122667907E-3</c:v>
                </c:pt>
                <c:pt idx="134">
                  <c:v>-1.5323595669059005E-3</c:v>
                </c:pt>
                <c:pt idx="135">
                  <c:v>-1.5306050478417726E-3</c:v>
                </c:pt>
                <c:pt idx="136">
                  <c:v>-1.5287957000571612E-3</c:v>
                </c:pt>
                <c:pt idx="137">
                  <c:v>-1.5269289126607567E-3</c:v>
                </c:pt>
                <c:pt idx="138">
                  <c:v>-1.5250019063167283E-3</c:v>
                </c:pt>
                <c:pt idx="139">
                  <c:v>-1.523011719437831E-3</c:v>
                </c:pt>
                <c:pt idx="140">
                  <c:v>-1.5209551929978504E-3</c:v>
                </c:pt>
                <c:pt idx="141">
                  <c:v>-1.5188289537995869E-3</c:v>
                </c:pt>
                <c:pt idx="142">
                  <c:v>-1.5166293960119843E-3</c:v>
                </c:pt>
                <c:pt idx="143">
                  <c:v>-1.5143526607638803E-3</c:v>
                </c:pt>
                <c:pt idx="144">
                  <c:v>-1.5119946135514928E-3</c:v>
                </c:pt>
                <c:pt idx="145">
                  <c:v>-1.5095508191814572E-3</c:v>
                </c:pt>
                <c:pt idx="146">
                  <c:v>-1.5070165139300341E-3</c:v>
                </c:pt>
                <c:pt idx="147">
                  <c:v>-1.5043865745509809E-3</c:v>
                </c:pt>
                <c:pt idx="148">
                  <c:v>-1.501655483708077E-3</c:v>
                </c:pt>
                <c:pt idx="149">
                  <c:v>-1.4988172913419431E-3</c:v>
                </c:pt>
                <c:pt idx="150">
                  <c:v>-1.4958655714024818E-3</c:v>
                </c:pt>
                <c:pt idx="151">
                  <c:v>-1.4927933732857401E-3</c:v>
                </c:pt>
                <c:pt idx="152">
                  <c:v>-1.4895931672041936E-3</c:v>
                </c:pt>
                <c:pt idx="153">
                  <c:v>-1.4862567825889067E-3</c:v>
                </c:pt>
                <c:pt idx="154">
                  <c:v>-1.4827753384662461E-3</c:v>
                </c:pt>
                <c:pt idx="155">
                  <c:v>-1.4791391645653986E-3</c:v>
                </c:pt>
                <c:pt idx="156">
                  <c:v>-1.4753377116892162E-3</c:v>
                </c:pt>
                <c:pt idx="157">
                  <c:v>-1.4713594496115674E-3</c:v>
                </c:pt>
                <c:pt idx="158">
                  <c:v>-1.4671917504390898E-3</c:v>
                </c:pt>
                <c:pt idx="159">
                  <c:v>-1.4628207549815147E-3</c:v>
                </c:pt>
                <c:pt idx="160">
                  <c:v>-1.4582312191965734E-3</c:v>
                </c:pt>
                <c:pt idx="161">
                  <c:v>-1.4534063371936428E-3</c:v>
                </c:pt>
                <c:pt idx="162">
                  <c:v>-1.4483275365704928E-3</c:v>
                </c:pt>
                <c:pt idx="163">
                  <c:v>-1.4429742409901726E-3</c:v>
                </c:pt>
                <c:pt idx="164">
                  <c:v>-1.4373235938437198E-3</c:v>
                </c:pt>
                <c:pt idx="165">
                  <c:v>-1.4313501355446363E-3</c:v>
                </c:pt>
                <c:pt idx="166">
                  <c:v>-1.4250254254093329E-3</c:v>
                </c:pt>
                <c:pt idx="167">
                  <c:v>-1.4183175971303132E-3</c:v>
                </c:pt>
                <c:pt idx="168">
                  <c:v>-1.4111908344713209E-3</c:v>
                </c:pt>
                <c:pt idx="169">
                  <c:v>-1.4036047509219231E-3</c:v>
                </c:pt>
                <c:pt idx="170">
                  <c:v>-1.3955136535522179E-3</c:v>
                </c:pt>
                <c:pt idx="171">
                  <c:v>-1.3868656671160078E-3</c:v>
                </c:pt>
                <c:pt idx="172">
                  <c:v>-1.3776016894865579E-3</c:v>
                </c:pt>
                <c:pt idx="173">
                  <c:v>-1.3676541437353802E-3</c:v>
                </c:pt>
                <c:pt idx="174">
                  <c:v>-1.3569454856244439E-3</c:v>
                </c:pt>
                <c:pt idx="175">
                  <c:v>-1.3453864181682119E-3</c:v>
                </c:pt>
                <c:pt idx="176">
                  <c:v>-1.3328737576842223E-3</c:v>
                </c:pt>
                <c:pt idx="177">
                  <c:v>-1.3192878892653286E-3</c:v>
                </c:pt>
                <c:pt idx="178">
                  <c:v>-1.3044897454252736E-3</c:v>
                </c:pt>
                <c:pt idx="179">
                  <c:v>-1.2883172423839369E-3</c:v>
                </c:pt>
                <c:pt idx="180">
                  <c:v>-1.2705811182075462E-3</c:v>
                </c:pt>
                <c:pt idx="181">
                  <c:v>-1.2510601421549105E-3</c:v>
                </c:pt>
                <c:pt idx="182">
                  <c:v>-1.229495714480769E-3</c:v>
                </c:pt>
                <c:pt idx="183">
                  <c:v>-1.2055859638613695E-3</c:v>
                </c:pt>
                <c:pt idx="184">
                  <c:v>-1.1789795932531117E-3</c:v>
                </c:pt>
                <c:pt idx="185">
                  <c:v>-1.1492699462933072E-3</c:v>
                </c:pt>
                <c:pt idx="186">
                  <c:v>-1.1159900891601592E-3</c:v>
                </c:pt>
                <c:pt idx="187">
                  <c:v>-1.0786101467736267E-3</c:v>
                </c:pt>
                <c:pt idx="188">
                  <c:v>-1.0365387000598068E-3</c:v>
                </c:pt>
                <c:pt idx="189">
                  <c:v>-9.8913070620655391E-4</c:v>
                </c:pt>
                <c:pt idx="190">
                  <c:v>-9.3570503715462335E-4</c:v>
                </c:pt>
                <c:pt idx="191">
                  <c:v>-8.7557512009262992E-4</c:v>
                </c:pt>
                <c:pt idx="192">
                  <c:v>-8.0809593867674993E-4</c:v>
                </c:pt>
                <c:pt idx="193">
                  <c:v>-7.3272931323096709E-4</c:v>
                </c:pt>
                <c:pt idx="194">
                  <c:v>-6.4912640325587377E-4</c:v>
                </c:pt>
                <c:pt idx="195">
                  <c:v>-5.5722150736085081E-4</c:v>
                </c:pt>
                <c:pt idx="196">
                  <c:v>-4.5732491118858395E-4</c:v>
                </c:pt>
                <c:pt idx="197">
                  <c:v>-3.5019631670130184E-4</c:v>
                </c:pt>
                <c:pt idx="198">
                  <c:v>-2.3707701437221214E-4</c:v>
                </c:pt>
                <c:pt idx="199">
                  <c:v>-1.1966155378282111E-4</c:v>
                </c:pt>
                <c:pt idx="200">
                  <c:v>0</c:v>
                </c:pt>
                <c:pt idx="201">
                  <c:v>1.1966155378282111E-4</c:v>
                </c:pt>
                <c:pt idx="202">
                  <c:v>2.3707701437221214E-4</c:v>
                </c:pt>
                <c:pt idx="203">
                  <c:v>3.5019631670130184E-4</c:v>
                </c:pt>
                <c:pt idx="204">
                  <c:v>4.5732491118858395E-4</c:v>
                </c:pt>
                <c:pt idx="205">
                  <c:v>5.5722150736085081E-4</c:v>
                </c:pt>
                <c:pt idx="206">
                  <c:v>6.4912640325587377E-4</c:v>
                </c:pt>
                <c:pt idx="207">
                  <c:v>7.3272931323096709E-4</c:v>
                </c:pt>
                <c:pt idx="208">
                  <c:v>8.0809593867674993E-4</c:v>
                </c:pt>
                <c:pt idx="209">
                  <c:v>8.7557512009262992E-4</c:v>
                </c:pt>
                <c:pt idx="210">
                  <c:v>9.3570503715462335E-4</c:v>
                </c:pt>
                <c:pt idx="211">
                  <c:v>9.8913070620655391E-4</c:v>
                </c:pt>
                <c:pt idx="212">
                  <c:v>1.0365387000598068E-3</c:v>
                </c:pt>
                <c:pt idx="213">
                  <c:v>1.0786101467736267E-3</c:v>
                </c:pt>
                <c:pt idx="214">
                  <c:v>1.1159900891601592E-3</c:v>
                </c:pt>
                <c:pt idx="215">
                  <c:v>1.1492699462933072E-3</c:v>
                </c:pt>
                <c:pt idx="216">
                  <c:v>1.1789795932531117E-3</c:v>
                </c:pt>
                <c:pt idx="217">
                  <c:v>1.2055859638613695E-3</c:v>
                </c:pt>
                <c:pt idx="218">
                  <c:v>1.229495714480769E-3</c:v>
                </c:pt>
                <c:pt idx="219">
                  <c:v>1.2510601421549105E-3</c:v>
                </c:pt>
                <c:pt idx="220">
                  <c:v>1.2705811182075462E-3</c:v>
                </c:pt>
                <c:pt idx="221">
                  <c:v>1.2883172423839369E-3</c:v>
                </c:pt>
                <c:pt idx="222">
                  <c:v>1.3044897454252736E-3</c:v>
                </c:pt>
                <c:pt idx="223">
                  <c:v>1.3192878892653286E-3</c:v>
                </c:pt>
                <c:pt idx="224">
                  <c:v>1.3328737576842223E-3</c:v>
                </c:pt>
                <c:pt idx="225">
                  <c:v>1.3453864181682119E-3</c:v>
                </c:pt>
                <c:pt idx="226">
                  <c:v>1.3569454856244439E-3</c:v>
                </c:pt>
                <c:pt idx="227">
                  <c:v>1.3676541437353802E-3</c:v>
                </c:pt>
                <c:pt idx="228">
                  <c:v>1.3776016894865579E-3</c:v>
                </c:pt>
                <c:pt idx="229">
                  <c:v>1.3868656671160078E-3</c:v>
                </c:pt>
                <c:pt idx="230">
                  <c:v>1.3955136535522179E-3</c:v>
                </c:pt>
                <c:pt idx="231">
                  <c:v>1.4036047509219231E-3</c:v>
                </c:pt>
                <c:pt idx="232">
                  <c:v>1.4111908344713209E-3</c:v>
                </c:pt>
                <c:pt idx="233">
                  <c:v>1.4183175971303132E-3</c:v>
                </c:pt>
                <c:pt idx="234">
                  <c:v>1.4250254254093329E-3</c:v>
                </c:pt>
                <c:pt idx="235">
                  <c:v>1.4313501355446363E-3</c:v>
                </c:pt>
                <c:pt idx="236">
                  <c:v>1.4373235938437198E-3</c:v>
                </c:pt>
                <c:pt idx="237">
                  <c:v>1.4429742409901726E-3</c:v>
                </c:pt>
                <c:pt idx="238">
                  <c:v>1.4483275365704928E-3</c:v>
                </c:pt>
                <c:pt idx="239">
                  <c:v>1.4534063371936428E-3</c:v>
                </c:pt>
                <c:pt idx="240">
                  <c:v>1.4582312191965734E-3</c:v>
                </c:pt>
                <c:pt idx="241">
                  <c:v>1.4628207549815147E-3</c:v>
                </c:pt>
                <c:pt idx="242">
                  <c:v>1.4671917504390898E-3</c:v>
                </c:pt>
                <c:pt idx="243">
                  <c:v>1.4713594496115674E-3</c:v>
                </c:pt>
                <c:pt idx="244">
                  <c:v>1.4753377116892162E-3</c:v>
                </c:pt>
                <c:pt idx="245">
                  <c:v>1.4791391645653986E-3</c:v>
                </c:pt>
                <c:pt idx="246">
                  <c:v>1.4827753384662461E-3</c:v>
                </c:pt>
                <c:pt idx="247">
                  <c:v>1.4862567825889067E-3</c:v>
                </c:pt>
                <c:pt idx="248">
                  <c:v>1.4895931672041936E-3</c:v>
                </c:pt>
                <c:pt idx="249">
                  <c:v>1.4927933732857401E-3</c:v>
                </c:pt>
                <c:pt idx="250">
                  <c:v>1.4958655714024818E-3</c:v>
                </c:pt>
                <c:pt idx="251">
                  <c:v>1.4988172913419431E-3</c:v>
                </c:pt>
                <c:pt idx="252">
                  <c:v>1.501655483708077E-3</c:v>
                </c:pt>
                <c:pt idx="253">
                  <c:v>1.5043865745509809E-3</c:v>
                </c:pt>
                <c:pt idx="254">
                  <c:v>1.5070165139300341E-3</c:v>
                </c:pt>
                <c:pt idx="255">
                  <c:v>1.5095508191814572E-3</c:v>
                </c:pt>
                <c:pt idx="256">
                  <c:v>1.5119946135514928E-3</c:v>
                </c:pt>
                <c:pt idx="257">
                  <c:v>1.5143526607638803E-3</c:v>
                </c:pt>
                <c:pt idx="258">
                  <c:v>1.5166293960119843E-3</c:v>
                </c:pt>
                <c:pt idx="259">
                  <c:v>1.5188289537995869E-3</c:v>
                </c:pt>
                <c:pt idx="260">
                  <c:v>1.5209551929978504E-3</c:v>
                </c:pt>
                <c:pt idx="261">
                  <c:v>1.523011719437831E-3</c:v>
                </c:pt>
                <c:pt idx="262">
                  <c:v>1.5250019063167283E-3</c:v>
                </c:pt>
                <c:pt idx="263">
                  <c:v>1.5269289126607567E-3</c:v>
                </c:pt>
                <c:pt idx="264">
                  <c:v>1.5287957000571612E-3</c:v>
                </c:pt>
                <c:pt idx="265">
                  <c:v>1.5306050478417726E-3</c:v>
                </c:pt>
                <c:pt idx="266">
                  <c:v>1.5323595669059005E-3</c:v>
                </c:pt>
                <c:pt idx="267">
                  <c:v>1.5340617122667907E-3</c:v>
                </c:pt>
                <c:pt idx="268">
                  <c:v>1.5357137945289407E-3</c:v>
                </c:pt>
                <c:pt idx="269">
                  <c:v>1.5373179903487805E-3</c:v>
                </c:pt>
                <c:pt idx="270">
                  <c:v>1.5388763520023854E-3</c:v>
                </c:pt>
                <c:pt idx="271">
                  <c:v>1.5403908161446497E-3</c:v>
                </c:pt>
                <c:pt idx="272">
                  <c:v>1.541863211838537E-3</c:v>
                </c:pt>
                <c:pt idx="273">
                  <c:v>1.5432952679243855E-3</c:v>
                </c:pt>
                <c:pt idx="274">
                  <c:v>1.5446886197917052E-3</c:v>
                </c:pt>
                <c:pt idx="275">
                  <c:v>1.546044815609235E-3</c:v>
                </c:pt>
                <c:pt idx="276">
                  <c:v>1.5473653220631489E-3</c:v>
                </c:pt>
                <c:pt idx="277">
                  <c:v>1.5486515296481325E-3</c:v>
                </c:pt>
                <c:pt idx="278">
                  <c:v>1.5499047575514506E-3</c:v>
                </c:pt>
                <c:pt idx="279">
                  <c:v>1.5511262581660785E-3</c:v>
                </c:pt>
                <c:pt idx="280">
                  <c:v>1.552317221265341E-3</c:v>
                </c:pt>
                <c:pt idx="281">
                  <c:v>1.5534787778683262E-3</c:v>
                </c:pt>
                <c:pt idx="282">
                  <c:v>1.5546120038224579E-3</c:v>
                </c:pt>
                <c:pt idx="283">
                  <c:v>1.5557179231270931E-3</c:v>
                </c:pt>
                <c:pt idx="284">
                  <c:v>1.556797511019713E-3</c:v>
                </c:pt>
                <c:pt idx="285">
                  <c:v>1.5578516968442712E-3</c:v>
                </c:pt>
                <c:pt idx="286">
                  <c:v>1.5588813667194209E-3</c:v>
                </c:pt>
                <c:pt idx="287">
                  <c:v>1.5598873660227282E-3</c:v>
                </c:pt>
                <c:pt idx="288">
                  <c:v>1.5608705017055061E-3</c:v>
                </c:pt>
                <c:pt idx="289">
                  <c:v>1.5618315444515924E-3</c:v>
                </c:pt>
                <c:pt idx="290">
                  <c:v>1.5627712306922098E-3</c:v>
                </c:pt>
                <c:pt idx="291">
                  <c:v>1.5636902644879788E-3</c:v>
                </c:pt>
                <c:pt idx="292">
                  <c:v>1.5645893192881874E-3</c:v>
                </c:pt>
                <c:pt idx="293">
                  <c:v>1.5654690395765637E-3</c:v>
                </c:pt>
                <c:pt idx="294">
                  <c:v>1.5663300424119957E-3</c:v>
                </c:pt>
                <c:pt idx="295">
                  <c:v>1.567172918871945E-3</c:v>
                </c:pt>
                <c:pt idx="296">
                  <c:v>1.5679982354056452E-3</c:v>
                </c:pt>
                <c:pt idx="297">
                  <c:v>1.5688065351035993E-3</c:v>
                </c:pt>
                <c:pt idx="298">
                  <c:v>1.5695983388893499E-3</c:v>
                </c:pt>
                <c:pt idx="299">
                  <c:v>1.570374146639025E-3</c:v>
                </c:pt>
                <c:pt idx="300">
                  <c:v>1.5711344382337066E-3</c:v>
                </c:pt>
                <c:pt idx="301">
                  <c:v>1.5718796745492853E-3</c:v>
                </c:pt>
                <c:pt idx="302">
                  <c:v>1.5726102983880882E-3</c:v>
                </c:pt>
                <c:pt idx="303">
                  <c:v>1.5733267353562348E-3</c:v>
                </c:pt>
                <c:pt idx="304">
                  <c:v>1.5740293946903785E-3</c:v>
                </c:pt>
                <c:pt idx="305">
                  <c:v>1.5747186700372051E-3</c:v>
                </c:pt>
                <c:pt idx="306">
                  <c:v>1.5753949401888085E-3</c:v>
                </c:pt>
                <c:pt idx="307">
                  <c:v>1.5760585697768307E-3</c:v>
                </c:pt>
                <c:pt idx="308">
                  <c:v>1.5767099099280376E-3</c:v>
                </c:pt>
                <c:pt idx="309">
                  <c:v>1.5773492988838097E-3</c:v>
                </c:pt>
                <c:pt idx="310">
                  <c:v>1.5779770625858401E-3</c:v>
                </c:pt>
                <c:pt idx="311">
                  <c:v>1.5785935152301765E-3</c:v>
                </c:pt>
                <c:pt idx="312">
                  <c:v>1.5791989597915782E-3</c:v>
                </c:pt>
                <c:pt idx="313">
                  <c:v>1.5797936885200347E-3</c:v>
                </c:pt>
                <c:pt idx="314">
                  <c:v>1.5803779834111503E-3</c:v>
                </c:pt>
                <c:pt idx="315">
                  <c:v>1.580952116651985E-3</c:v>
                </c:pt>
                <c:pt idx="316">
                  <c:v>1.5815163510438401E-3</c:v>
                </c:pt>
                <c:pt idx="317">
                  <c:v>1.582070940403356E-3</c:v>
                </c:pt>
                <c:pt idx="318">
                  <c:v>1.5826161299432187E-3</c:v>
                </c:pt>
                <c:pt idx="319">
                  <c:v>1.5831521566336722E-3</c:v>
                </c:pt>
                <c:pt idx="320">
                  <c:v>1.5836792495459513E-3</c:v>
                </c:pt>
                <c:pt idx="321">
                  <c:v>1.5841976301786888E-3</c:v>
                </c:pt>
                <c:pt idx="322">
                  <c:v>1.5847075127682665E-3</c:v>
                </c:pt>
                <c:pt idx="323">
                  <c:v>1.58520910458403E-3</c:v>
                </c:pt>
                <c:pt idx="324">
                  <c:v>1.5857026062092168E-3</c:v>
                </c:pt>
                <c:pt idx="325">
                  <c:v>1.5861882118084003E-3</c:v>
                </c:pt>
                <c:pt idx="326">
                  <c:v>1.5866661093822002E-3</c:v>
                </c:pt>
                <c:pt idx="327">
                  <c:v>1.5871364810099561E-3</c:v>
                </c:pt>
                <c:pt idx="328">
                  <c:v>1.5875995030810281E-3</c:v>
                </c:pt>
                <c:pt idx="329">
                  <c:v>1.5880553465153391E-3</c:v>
                </c:pt>
                <c:pt idx="330">
                  <c:v>1.5885041769737379E-3</c:v>
                </c:pt>
                <c:pt idx="331">
                  <c:v>1.588946155058726E-3</c:v>
                </c:pt>
                <c:pt idx="332">
                  <c:v>1.5893814365060626E-3</c:v>
                </c:pt>
                <c:pt idx="333">
                  <c:v>1.5898101723677252E-3</c:v>
                </c:pt>
                <c:pt idx="334">
                  <c:v>1.5902325091866763E-3</c:v>
                </c:pt>
                <c:pt idx="335">
                  <c:v>1.5906485891638653E-3</c:v>
                </c:pt>
                <c:pt idx="336">
                  <c:v>1.5910585503178601E-3</c:v>
                </c:pt>
                <c:pt idx="337">
                  <c:v>1.5914625266374902E-3</c:v>
                </c:pt>
                <c:pt idx="338">
                  <c:v>1.5918606482278504E-3</c:v>
                </c:pt>
                <c:pt idx="339">
                  <c:v>1.5922530414500037E-3</c:v>
                </c:pt>
                <c:pt idx="340">
                  <c:v>1.5926398290546978E-3</c:v>
                </c:pt>
                <c:pt idx="341">
                  <c:v>1.593021130310389E-3</c:v>
                </c:pt>
                <c:pt idx="342">
                  <c:v>1.5933970611258595E-3</c:v>
                </c:pt>
                <c:pt idx="343">
                  <c:v>1.5937677341676868E-3</c:v>
                </c:pt>
                <c:pt idx="344">
                  <c:v>1.5941332589728223E-3</c:v>
                </c:pt>
                <c:pt idx="345">
                  <c:v>1.5944937420565074E-3</c:v>
                </c:pt>
                <c:pt idx="346">
                  <c:v>1.5948492870157586E-3</c:v>
                </c:pt>
                <c:pt idx="347">
                  <c:v>1.5951999946286252E-3</c:v>
                </c:pt>
                <c:pt idx="348">
                  <c:v>1.5955459629494262E-3</c:v>
                </c:pt>
                <c:pt idx="349">
                  <c:v>1.5958872874001495E-3</c:v>
                </c:pt>
                <c:pt idx="350">
                  <c:v>1.5962240608581963E-3</c:v>
                </c:pt>
                <c:pt idx="351">
                  <c:v>1.5965563737406398E-3</c:v>
                </c:pt>
                <c:pt idx="352">
                  <c:v>1.5968843140851566E-3</c:v>
                </c:pt>
                <c:pt idx="353">
                  <c:v>1.5972079676277841E-3</c:v>
                </c:pt>
                <c:pt idx="354">
                  <c:v>1.5975274178776503E-3</c:v>
                </c:pt>
                <c:pt idx="355">
                  <c:v>1.5978427461888086E-3</c:v>
                </c:pt>
                <c:pt idx="356">
                  <c:v>1.598154031829311E-3</c:v>
                </c:pt>
                <c:pt idx="357">
                  <c:v>1.5984613520476413E-3</c:v>
                </c:pt>
                <c:pt idx="358">
                  <c:v>1.5987647821366258E-3</c:v>
                </c:pt>
                <c:pt idx="359">
                  <c:v>1.5990643954949312E-3</c:v>
                </c:pt>
                <c:pt idx="360">
                  <c:v>1.5993602636862577E-3</c:v>
                </c:pt>
                <c:pt idx="361">
                  <c:v>1.5996524564963254E-3</c:v>
                </c:pt>
                <c:pt idx="362">
                  <c:v>1.5999410419877504E-3</c:v>
                </c:pt>
                <c:pt idx="363">
                  <c:v>1.6002260865529002E-3</c:v>
                </c:pt>
                <c:pt idx="364">
                  <c:v>1.6005076549648165E-3</c:v>
                </c:pt>
                <c:pt idx="365">
                  <c:v>1.6007858104262853E-3</c:v>
                </c:pt>
                <c:pt idx="366">
                  <c:v>1.6010606146171342E-3</c:v>
                </c:pt>
                <c:pt idx="367">
                  <c:v>1.6013321277398291E-3</c:v>
                </c:pt>
                <c:pt idx="368">
                  <c:v>1.601600408563444E-3</c:v>
                </c:pt>
                <c:pt idx="369">
                  <c:v>1.6018655144660698E-3</c:v>
                </c:pt>
                <c:pt idx="370">
                  <c:v>1.6021275014757232E-3</c:v>
                </c:pt>
                <c:pt idx="371">
                  <c:v>1.6023864243098253E-3</c:v>
                </c:pt>
                <c:pt idx="372">
                  <c:v>1.6026423364132983E-3</c:v>
                </c:pt>
                <c:pt idx="373">
                  <c:v>1.6028952899953439E-3</c:v>
                </c:pt>
                <c:pt idx="374">
                  <c:v>1.6031453360649522E-3</c:v>
                </c:pt>
                <c:pt idx="375">
                  <c:v>1.6033925244651934E-3</c:v>
                </c:pt>
                <c:pt idx="376">
                  <c:v>1.6036369039063411E-3</c:v>
                </c:pt>
                <c:pt idx="377">
                  <c:v>1.6038785219978713E-3</c:v>
                </c:pt>
                <c:pt idx="378">
                  <c:v>1.6041174252793841E-3</c:v>
                </c:pt>
                <c:pt idx="379">
                  <c:v>1.604353659250489E-3</c:v>
                </c:pt>
                <c:pt idx="380">
                  <c:v>1.6045872683996931E-3</c:v>
                </c:pt>
                <c:pt idx="381">
                  <c:v>1.604818296232331E-3</c:v>
                </c:pt>
                <c:pt idx="382">
                  <c:v>1.6050467852975773E-3</c:v>
                </c:pt>
                <c:pt idx="383">
                  <c:v>1.6052727772145699E-3</c:v>
                </c:pt>
                <c:pt idx="384">
                  <c:v>1.6054963126976816E-3</c:v>
                </c:pt>
                <c:pt idx="385">
                  <c:v>1.6057174315809762E-3</c:v>
                </c:pt>
                <c:pt idx="386">
                  <c:v>1.6059361728418698E-3</c:v>
                </c:pt>
                <c:pt idx="387">
                  <c:v>1.6061525746240374E-3</c:v>
                </c:pt>
                <c:pt idx="388">
                  <c:v>1.6063666742595858E-3</c:v>
                </c:pt>
                <c:pt idx="389">
                  <c:v>1.6065785082905256E-3</c:v>
                </c:pt>
                <c:pt idx="390">
                  <c:v>1.6067881124895605E-3</c:v>
                </c:pt>
                <c:pt idx="391">
                  <c:v>1.6069955218802287E-3</c:v>
                </c:pt>
                <c:pt idx="392">
                  <c:v>1.6072007707564106E-3</c:v>
                </c:pt>
                <c:pt idx="393">
                  <c:v>1.6074038927012331E-3</c:v>
                </c:pt>
                <c:pt idx="394">
                  <c:v>1.6076049206053876E-3</c:v>
                </c:pt>
                <c:pt idx="395">
                  <c:v>1.607803886684884E-3</c:v>
                </c:pt>
                <c:pt idx="396">
                  <c:v>1.6080008224982629E-3</c:v>
                </c:pt>
                <c:pt idx="397">
                  <c:v>1.6081957589632828E-3</c:v>
                </c:pt>
                <c:pt idx="398">
                  <c:v>1.6083887263731004E-3</c:v>
                </c:pt>
                <c:pt idx="399">
                  <c:v>1.6085797544119651E-3</c:v>
                </c:pt>
                <c:pt idx="400">
                  <c:v>1.6087688721704411E-3</c:v>
                </c:pt>
              </c:numCache>
            </c:numRef>
          </c:yVal>
          <c:smooth val="1"/>
          <c:extLst>
            <c:ext xmlns:c16="http://schemas.microsoft.com/office/drawing/2014/chart" uri="{C3380CC4-5D6E-409C-BE32-E72D297353CC}">
              <c16:uniqueId val="{00000000-5344-4247-A268-780E8E811C0E}"/>
            </c:ext>
          </c:extLst>
        </c:ser>
        <c:dLbls>
          <c:showLegendKey val="0"/>
          <c:showVal val="0"/>
          <c:showCatName val="0"/>
          <c:showSerName val="0"/>
          <c:showPercent val="0"/>
          <c:showBubbleSize val="0"/>
        </c:dLbls>
        <c:axId val="102870976"/>
        <c:axId val="102871552"/>
      </c:scatterChart>
      <c:valAx>
        <c:axId val="102870976"/>
        <c:scaling>
          <c:orientation val="minMax"/>
          <c:max val="50"/>
          <c:min val="-50"/>
        </c:scaling>
        <c:delete val="1"/>
        <c:axPos val="b"/>
        <c:numFmt formatCode="General" sourceLinked="1"/>
        <c:majorTickMark val="out"/>
        <c:minorTickMark val="none"/>
        <c:tickLblPos val="nextTo"/>
        <c:crossAx val="102871552"/>
        <c:crosses val="autoZero"/>
        <c:crossBetween val="midCat"/>
        <c:majorUnit val="10"/>
      </c:valAx>
      <c:valAx>
        <c:axId val="102871552"/>
        <c:scaling>
          <c:orientation val="minMax"/>
          <c:max val="2.0000000000000005E-3"/>
          <c:min val="-2.0000000000000005E-3"/>
        </c:scaling>
        <c:delete val="1"/>
        <c:axPos val="l"/>
        <c:numFmt formatCode="0.00E+00" sourceLinked="1"/>
        <c:majorTickMark val="out"/>
        <c:minorTickMark val="none"/>
        <c:tickLblPos val="nextTo"/>
        <c:crossAx val="102870976"/>
        <c:crosses val="autoZero"/>
        <c:crossBetween val="midCat"/>
        <c:majorUnit val="5.0000000000000012E-4"/>
        <c:minorUnit val="1.0000000000000003E-4"/>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38100">
              <a:solidFill>
                <a:schemeClr val="tx1"/>
              </a:solidFill>
            </a:ln>
          </c:spPr>
          <c:marker>
            <c:symbol val="none"/>
          </c:marker>
          <c:yVal>
            <c:numRef>
              <c:f>'☆10.観測波形_任意成分削除後波形'!$C$61:$DZ$61</c:f>
              <c:numCache>
                <c:formatCode>General</c:formatCode>
                <c:ptCount val="128"/>
                <c:pt idx="0">
                  <c:v>-15.132880039333401</c:v>
                </c:pt>
                <c:pt idx="1">
                  <c:v>-4.30011693627646</c:v>
                </c:pt>
                <c:pt idx="2">
                  <c:v>-0.48713976058608399</c:v>
                </c:pt>
                <c:pt idx="3">
                  <c:v>0.63661821401081198</c:v>
                </c:pt>
                <c:pt idx="4">
                  <c:v>1.07788620001839</c:v>
                </c:pt>
                <c:pt idx="5">
                  <c:v>1.2857350747852601</c:v>
                </c:pt>
                <c:pt idx="6">
                  <c:v>1.39112783304619</c:v>
                </c:pt>
                <c:pt idx="7">
                  <c:v>1.44326457814278</c:v>
                </c:pt>
                <c:pt idx="8">
                  <c:v>1.4640573508604899</c:v>
                </c:pt>
                <c:pt idx="9">
                  <c:v>1.46450812809822</c:v>
                </c:pt>
                <c:pt idx="10">
                  <c:v>1.4506649264084599</c:v>
                </c:pt>
                <c:pt idx="11">
                  <c:v>1.42610338750191</c:v>
                </c:pt>
                <c:pt idx="12">
                  <c:v>1.3930719887287799</c:v>
                </c:pt>
                <c:pt idx="13">
                  <c:v>1.35306450966006</c:v>
                </c:pt>
                <c:pt idx="14">
                  <c:v>1.30712520786634</c:v>
                </c:pt>
                <c:pt idx="15">
                  <c:v>1.25602034016032</c:v>
                </c:pt>
                <c:pt idx="16">
                  <c:v>1.2003389175141399</c:v>
                </c:pt>
                <c:pt idx="17">
                  <c:v>1.1405541383384501</c:v>
                </c:pt>
                <c:pt idx="18">
                  <c:v>1.0770620505686199</c:v>
                </c:pt>
                <c:pt idx="19">
                  <c:v>1.0102065459445799</c:v>
                </c:pt>
                <c:pt idx="20">
                  <c:v>0.94029588910110995</c:v>
                </c:pt>
                <c:pt idx="21">
                  <c:v>0.86761385646816003</c:v>
                </c:pt>
                <c:pt idx="22">
                  <c:v>0.79242735750429205</c:v>
                </c:pt>
                <c:pt idx="23">
                  <c:v>0.71499170944330803</c:v>
                </c:pt>
                <c:pt idx="24">
                  <c:v>0.63555431605017598</c:v>
                </c:pt>
                <c:pt idx="25">
                  <c:v>0.55435724214610405</c:v>
                </c:pt>
                <c:pt idx="26">
                  <c:v>0.47163901293351801</c:v>
                </c:pt>
                <c:pt idx="27">
                  <c:v>0.38763586276114198</c:v>
                </c:pt>
                <c:pt idx="28">
                  <c:v>0.30258258985384701</c:v>
                </c:pt>
                <c:pt idx="29">
                  <c:v>0.216713128473495</c:v>
                </c:pt>
                <c:pt idx="30">
                  <c:v>0.13026091990612301</c:v>
                </c:pt>
                <c:pt idx="31">
                  <c:v>4.34591435835818E-2</c:v>
                </c:pt>
                <c:pt idx="32">
                  <c:v>-4.3459143583578497E-2</c:v>
                </c:pt>
                <c:pt idx="33">
                  <c:v>-0.13026091990612301</c:v>
                </c:pt>
                <c:pt idx="34">
                  <c:v>-0.216713128473493</c:v>
                </c:pt>
                <c:pt idx="35">
                  <c:v>-0.30258258985384601</c:v>
                </c:pt>
                <c:pt idx="36">
                  <c:v>-0.38763586276114198</c:v>
                </c:pt>
                <c:pt idx="37">
                  <c:v>-0.47163901293351801</c:v>
                </c:pt>
                <c:pt idx="38">
                  <c:v>-0.55435724214610205</c:v>
                </c:pt>
                <c:pt idx="39">
                  <c:v>-0.63555431605017598</c:v>
                </c:pt>
                <c:pt idx="40">
                  <c:v>-0.71499170944330703</c:v>
                </c:pt>
                <c:pt idx="41">
                  <c:v>-0.79242735750429205</c:v>
                </c:pt>
                <c:pt idx="42">
                  <c:v>-0.86761385646815803</c:v>
                </c:pt>
                <c:pt idx="43">
                  <c:v>-0.94029588910110995</c:v>
                </c:pt>
                <c:pt idx="44">
                  <c:v>-1.0102065459445799</c:v>
                </c:pt>
                <c:pt idx="45">
                  <c:v>-1.0770620505686199</c:v>
                </c:pt>
                <c:pt idx="46">
                  <c:v>-1.1405541383384501</c:v>
                </c:pt>
                <c:pt idx="47">
                  <c:v>-1.2003389175141399</c:v>
                </c:pt>
                <c:pt idx="48">
                  <c:v>-1.25602034016032</c:v>
                </c:pt>
                <c:pt idx="49">
                  <c:v>-1.30712520786634</c:v>
                </c:pt>
                <c:pt idx="50">
                  <c:v>-1.35306450966006</c:v>
                </c:pt>
                <c:pt idx="51">
                  <c:v>-1.3930719887287799</c:v>
                </c:pt>
                <c:pt idx="52">
                  <c:v>-1.42610338750191</c:v>
                </c:pt>
                <c:pt idx="53">
                  <c:v>-1.4506649264084599</c:v>
                </c:pt>
                <c:pt idx="54">
                  <c:v>-1.46450812809821</c:v>
                </c:pt>
                <c:pt idx="55">
                  <c:v>-1.4640573508604899</c:v>
                </c:pt>
                <c:pt idx="56">
                  <c:v>-1.44326457814278</c:v>
                </c:pt>
                <c:pt idx="57">
                  <c:v>-1.39112783304619</c:v>
                </c:pt>
                <c:pt idx="58">
                  <c:v>-1.28573507478527</c:v>
                </c:pt>
                <c:pt idx="59">
                  <c:v>-1.07788620001839</c:v>
                </c:pt>
                <c:pt idx="60">
                  <c:v>-0.63661821401080698</c:v>
                </c:pt>
                <c:pt idx="61">
                  <c:v>0.48713976058603697</c:v>
                </c:pt>
                <c:pt idx="62">
                  <c:v>4.30011693627642</c:v>
                </c:pt>
                <c:pt idx="63">
                  <c:v>15.1328800393336</c:v>
                </c:pt>
                <c:pt idx="64">
                  <c:v>15.132880039333401</c:v>
                </c:pt>
                <c:pt idx="65">
                  <c:v>4.3001169362765204</c:v>
                </c:pt>
                <c:pt idx="66">
                  <c:v>0.48713976058606201</c:v>
                </c:pt>
                <c:pt idx="67">
                  <c:v>-0.63661821401080099</c:v>
                </c:pt>
                <c:pt idx="68">
                  <c:v>-1.07788620001838</c:v>
                </c:pt>
                <c:pt idx="69">
                  <c:v>-1.2857350747852601</c:v>
                </c:pt>
                <c:pt idx="70">
                  <c:v>-1.39112783304619</c:v>
                </c:pt>
                <c:pt idx="71">
                  <c:v>-1.44326457814278</c:v>
                </c:pt>
                <c:pt idx="72">
                  <c:v>-1.4640573508604899</c:v>
                </c:pt>
                <c:pt idx="73">
                  <c:v>-1.46450812809822</c:v>
                </c:pt>
                <c:pt idx="74">
                  <c:v>-1.4506649264084599</c:v>
                </c:pt>
                <c:pt idx="75">
                  <c:v>-1.42610338750191</c:v>
                </c:pt>
                <c:pt idx="76">
                  <c:v>-1.3930719887287799</c:v>
                </c:pt>
                <c:pt idx="77">
                  <c:v>-1.35306450966006</c:v>
                </c:pt>
                <c:pt idx="78">
                  <c:v>-1.30712520786634</c:v>
                </c:pt>
                <c:pt idx="79">
                  <c:v>-1.25602034016032</c:v>
                </c:pt>
                <c:pt idx="80">
                  <c:v>-1.2003389175141399</c:v>
                </c:pt>
                <c:pt idx="81">
                  <c:v>-1.1405541383384501</c:v>
                </c:pt>
                <c:pt idx="82">
                  <c:v>-1.0770620505686199</c:v>
                </c:pt>
                <c:pt idx="83">
                  <c:v>-1.0102065459445799</c:v>
                </c:pt>
                <c:pt idx="84">
                  <c:v>-0.94029588910111495</c:v>
                </c:pt>
                <c:pt idx="85">
                  <c:v>-0.86761385646815403</c:v>
                </c:pt>
                <c:pt idx="86">
                  <c:v>-0.79242735750429205</c:v>
                </c:pt>
                <c:pt idx="87">
                  <c:v>-0.71499170944330803</c:v>
                </c:pt>
                <c:pt idx="88">
                  <c:v>-0.63555431605017598</c:v>
                </c:pt>
                <c:pt idx="89">
                  <c:v>-0.55435724214610405</c:v>
                </c:pt>
                <c:pt idx="90">
                  <c:v>-0.47163901293351801</c:v>
                </c:pt>
                <c:pt idx="91">
                  <c:v>-0.38763586276114198</c:v>
                </c:pt>
                <c:pt idx="92">
                  <c:v>-0.30258258985384701</c:v>
                </c:pt>
                <c:pt idx="93">
                  <c:v>-0.216713128473495</c:v>
                </c:pt>
                <c:pt idx="94">
                  <c:v>-0.13026091990612301</c:v>
                </c:pt>
                <c:pt idx="95">
                  <c:v>-4.3459143583581897E-2</c:v>
                </c:pt>
                <c:pt idx="96">
                  <c:v>4.3459143583578497E-2</c:v>
                </c:pt>
                <c:pt idx="97">
                  <c:v>0.13026091990612301</c:v>
                </c:pt>
                <c:pt idx="98">
                  <c:v>0.216713128473493</c:v>
                </c:pt>
                <c:pt idx="99">
                  <c:v>0.30258258985384601</c:v>
                </c:pt>
                <c:pt idx="100">
                  <c:v>0.38763586276114098</c:v>
                </c:pt>
                <c:pt idx="101">
                  <c:v>0.47163901293351801</c:v>
                </c:pt>
                <c:pt idx="102">
                  <c:v>0.55435724214610205</c:v>
                </c:pt>
                <c:pt idx="103">
                  <c:v>0.63555431605017598</c:v>
                </c:pt>
                <c:pt idx="104">
                  <c:v>0.71499170944330703</c:v>
                </c:pt>
                <c:pt idx="105">
                  <c:v>0.79242735750429205</c:v>
                </c:pt>
                <c:pt idx="106">
                  <c:v>0.86761385646815803</c:v>
                </c:pt>
                <c:pt idx="107">
                  <c:v>0.94029588910110995</c:v>
                </c:pt>
                <c:pt idx="108">
                  <c:v>1.0102065459445799</c:v>
                </c:pt>
                <c:pt idx="109">
                  <c:v>1.0770620505686199</c:v>
                </c:pt>
                <c:pt idx="110">
                  <c:v>1.1405541383384501</c:v>
                </c:pt>
                <c:pt idx="111">
                  <c:v>1.2003389175141399</c:v>
                </c:pt>
                <c:pt idx="112">
                  <c:v>1.25602034016032</c:v>
                </c:pt>
                <c:pt idx="113">
                  <c:v>1.30712520786634</c:v>
                </c:pt>
                <c:pt idx="114">
                  <c:v>1.35306450966006</c:v>
                </c:pt>
                <c:pt idx="115">
                  <c:v>1.3930719887287899</c:v>
                </c:pt>
                <c:pt idx="116">
                  <c:v>1.42610338750191</c:v>
                </c:pt>
                <c:pt idx="117">
                  <c:v>1.4506649264084599</c:v>
                </c:pt>
                <c:pt idx="118">
                  <c:v>1.46450812809821</c:v>
                </c:pt>
                <c:pt idx="119">
                  <c:v>1.4640573508604999</c:v>
                </c:pt>
                <c:pt idx="120">
                  <c:v>1.44326457814278</c:v>
                </c:pt>
                <c:pt idx="121">
                  <c:v>1.39112783304619</c:v>
                </c:pt>
                <c:pt idx="122">
                  <c:v>1.28573507478527</c:v>
                </c:pt>
                <c:pt idx="123">
                  <c:v>1.0778862000184</c:v>
                </c:pt>
                <c:pt idx="124">
                  <c:v>0.63661821401080698</c:v>
                </c:pt>
                <c:pt idx="125">
                  <c:v>-0.48713976058604302</c:v>
                </c:pt>
                <c:pt idx="126">
                  <c:v>-4.3001169362764999</c:v>
                </c:pt>
                <c:pt idx="127">
                  <c:v>-15.1328800393335</c:v>
                </c:pt>
              </c:numCache>
            </c:numRef>
          </c:yVal>
          <c:smooth val="1"/>
          <c:extLst>
            <c:ext xmlns:c16="http://schemas.microsoft.com/office/drawing/2014/chart" uri="{C3380CC4-5D6E-409C-BE32-E72D297353CC}">
              <c16:uniqueId val="{00000000-8F63-487C-9177-C78CAB2220C6}"/>
            </c:ext>
          </c:extLst>
        </c:ser>
        <c:dLbls>
          <c:showLegendKey val="0"/>
          <c:showVal val="0"/>
          <c:showCatName val="0"/>
          <c:showSerName val="0"/>
          <c:showPercent val="0"/>
          <c:showBubbleSize val="0"/>
        </c:dLbls>
        <c:axId val="-473285344"/>
        <c:axId val="-466188608"/>
      </c:scatterChart>
      <c:valAx>
        <c:axId val="-473285344"/>
        <c:scaling>
          <c:orientation val="minMax"/>
        </c:scaling>
        <c:delete val="1"/>
        <c:axPos val="b"/>
        <c:majorTickMark val="out"/>
        <c:minorTickMark val="none"/>
        <c:tickLblPos val="nextTo"/>
        <c:crossAx val="-466188608"/>
        <c:crosses val="autoZero"/>
        <c:crossBetween val="midCat"/>
      </c:valAx>
      <c:valAx>
        <c:axId val="-466188608"/>
        <c:scaling>
          <c:orientation val="minMax"/>
        </c:scaling>
        <c:delete val="1"/>
        <c:axPos val="l"/>
        <c:numFmt formatCode="General" sourceLinked="1"/>
        <c:majorTickMark val="out"/>
        <c:minorTickMark val="none"/>
        <c:tickLblPos val="nextTo"/>
        <c:crossAx val="-473285344"/>
        <c:crosses val="autoZero"/>
        <c:crossBetween val="midCat"/>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110682853703259E-2"/>
          <c:y val="9.2591177684080376E-3"/>
          <c:w val="0.98888888888888893"/>
          <c:h val="0.9907407407407407"/>
        </c:manualLayout>
      </c:layout>
      <c:scatterChart>
        <c:scatterStyle val="smoothMarker"/>
        <c:varyColors val="0"/>
        <c:ser>
          <c:idx val="0"/>
          <c:order val="0"/>
          <c:spPr>
            <a:ln w="38100">
              <a:solidFill>
                <a:srgbClr val="FF0000"/>
              </a:solidFill>
              <a:prstDash val="solid"/>
            </a:ln>
          </c:spPr>
          <c:marker>
            <c:symbol val="none"/>
          </c:marker>
          <c:yVal>
            <c:numRef>
              <c:f>Sheet2!$C$18:$C$38</c:f>
              <c:numCache>
                <c:formatCode>General</c:formatCode>
                <c:ptCount val="21"/>
                <c:pt idx="0">
                  <c:v>-1</c:v>
                </c:pt>
                <c:pt idx="1">
                  <c:v>-0.95105651629515364</c:v>
                </c:pt>
                <c:pt idx="2">
                  <c:v>-0.80901699437494756</c:v>
                </c:pt>
                <c:pt idx="3">
                  <c:v>-0.58778525229247336</c:v>
                </c:pt>
                <c:pt idx="4">
                  <c:v>-0.30901699437494762</c:v>
                </c:pt>
                <c:pt idx="5">
                  <c:v>-2.45029690981724E-16</c:v>
                </c:pt>
                <c:pt idx="6">
                  <c:v>0.30901699437494717</c:v>
                </c:pt>
                <c:pt idx="7">
                  <c:v>0.58778525229247214</c:v>
                </c:pt>
                <c:pt idx="8">
                  <c:v>0.80901699437494723</c:v>
                </c:pt>
                <c:pt idx="9">
                  <c:v>0.95105651629515353</c:v>
                </c:pt>
                <c:pt idx="10">
                  <c:v>1</c:v>
                </c:pt>
                <c:pt idx="11">
                  <c:v>0.95105651629515364</c:v>
                </c:pt>
                <c:pt idx="12">
                  <c:v>0.80901699437494767</c:v>
                </c:pt>
                <c:pt idx="13">
                  <c:v>0.58778525229247336</c:v>
                </c:pt>
                <c:pt idx="14">
                  <c:v>0.30901699437494778</c:v>
                </c:pt>
                <c:pt idx="15">
                  <c:v>3.67544536472586E-16</c:v>
                </c:pt>
                <c:pt idx="16">
                  <c:v>-0.30901699437494706</c:v>
                </c:pt>
                <c:pt idx="17">
                  <c:v>-0.5877852522924728</c:v>
                </c:pt>
                <c:pt idx="18">
                  <c:v>-0.80901699437494723</c:v>
                </c:pt>
                <c:pt idx="19">
                  <c:v>-0.95105651629515342</c:v>
                </c:pt>
                <c:pt idx="20">
                  <c:v>-1</c:v>
                </c:pt>
              </c:numCache>
            </c:numRef>
          </c:yVal>
          <c:smooth val="1"/>
          <c:extLst>
            <c:ext xmlns:c16="http://schemas.microsoft.com/office/drawing/2014/chart" uri="{C3380CC4-5D6E-409C-BE32-E72D297353CC}">
              <c16:uniqueId val="{00000000-78FE-4C40-8E90-66D7705B66A5}"/>
            </c:ext>
          </c:extLst>
        </c:ser>
        <c:dLbls>
          <c:showLegendKey val="0"/>
          <c:showVal val="0"/>
          <c:showCatName val="0"/>
          <c:showSerName val="0"/>
          <c:showPercent val="0"/>
          <c:showBubbleSize val="0"/>
        </c:dLbls>
        <c:axId val="-473286432"/>
        <c:axId val="-473285888"/>
      </c:scatterChart>
      <c:valAx>
        <c:axId val="-473286432"/>
        <c:scaling>
          <c:orientation val="minMax"/>
        </c:scaling>
        <c:delete val="1"/>
        <c:axPos val="b"/>
        <c:majorTickMark val="out"/>
        <c:minorTickMark val="none"/>
        <c:tickLblPos val="nextTo"/>
        <c:crossAx val="-473285888"/>
        <c:crosses val="autoZero"/>
        <c:crossBetween val="midCat"/>
      </c:valAx>
      <c:valAx>
        <c:axId val="-473285888"/>
        <c:scaling>
          <c:orientation val="minMax"/>
        </c:scaling>
        <c:delete val="1"/>
        <c:axPos val="l"/>
        <c:numFmt formatCode="General" sourceLinked="1"/>
        <c:majorTickMark val="out"/>
        <c:minorTickMark val="none"/>
        <c:tickLblPos val="nextTo"/>
        <c:crossAx val="-473286432"/>
        <c:crosses val="autoZero"/>
        <c:crossBetween val="midCat"/>
      </c:valAx>
      <c:spPr>
        <a:noFill/>
      </c:spPr>
    </c:plotArea>
    <c:plotVisOnly val="1"/>
    <c:dispBlanksAs val="gap"/>
    <c:showDLblsOverMax val="0"/>
  </c:chart>
  <c:spPr>
    <a:noFill/>
    <a:ln w="12700">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2A25F-6C56-4D09-BEDB-6ED131DD9C31}" type="datetimeFigureOut">
              <a:rPr kumimoji="1" lang="ja-JP" altLang="en-US" smtClean="0"/>
              <a:t>2024/7/10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DC320-A997-47D3-A330-B1EDDE75AC03}" type="slidenum">
              <a:rPr kumimoji="1" lang="ja-JP" altLang="en-US" smtClean="0"/>
              <a:t>‹#›</a:t>
            </a:fld>
            <a:endParaRPr kumimoji="1" lang="ja-JP" altLang="en-US"/>
          </a:p>
        </p:txBody>
      </p:sp>
    </p:spTree>
    <p:extLst>
      <p:ext uri="{BB962C8B-B14F-4D97-AF65-F5344CB8AC3E}">
        <p14:creationId xmlns:p14="http://schemas.microsoft.com/office/powerpoint/2010/main" val="231943429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51DC320-A997-47D3-A330-B1EDDE75AC03}" type="slidenum">
              <a:rPr kumimoji="1" lang="ja-JP" altLang="en-US" smtClean="0"/>
              <a:t>22</a:t>
            </a:fld>
            <a:endParaRPr kumimoji="1" lang="ja-JP" altLang="en-US"/>
          </a:p>
        </p:txBody>
      </p:sp>
    </p:spTree>
    <p:extLst>
      <p:ext uri="{BB962C8B-B14F-4D97-AF65-F5344CB8AC3E}">
        <p14:creationId xmlns:p14="http://schemas.microsoft.com/office/powerpoint/2010/main" val="179079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4E91E-DDA8-A7F6-A1AC-30EC4DB59B5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E0A5F06-448C-D227-703D-3CA683D65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035D141-D764-AC41-6909-B84D050F9EC3}"/>
              </a:ext>
            </a:extLst>
          </p:cNvPr>
          <p:cNvSpPr>
            <a:spLocks noGrp="1"/>
          </p:cNvSpPr>
          <p:nvPr>
            <p:ph type="dt" sz="half" idx="10"/>
          </p:nvPr>
        </p:nvSpPr>
        <p:spPr/>
        <p:txBody>
          <a:bodyPr/>
          <a:lstStyle/>
          <a:p>
            <a:fld id="{FD1A54EE-FE70-41FC-9EA6-66546E1F91EC}"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D51C3FD9-D3D3-D4D9-B5CC-384B5502C3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EEE39D-E54E-BED8-9BFA-9AF6B56EC417}"/>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62250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63ED7-53E4-86CF-18BC-E209B334C0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10E03F-E5F8-950D-56AE-5C2DBC0E74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EA3667-1CDE-A85F-39D7-E5F963EC14A8}"/>
              </a:ext>
            </a:extLst>
          </p:cNvPr>
          <p:cNvSpPr>
            <a:spLocks noGrp="1"/>
          </p:cNvSpPr>
          <p:nvPr>
            <p:ph type="dt" sz="half" idx="10"/>
          </p:nvPr>
        </p:nvSpPr>
        <p:spPr/>
        <p:txBody>
          <a:bodyPr/>
          <a:lstStyle/>
          <a:p>
            <a:fld id="{B4E495D3-762F-4B56-A2E4-2FD20A39CD6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B3B0570B-CFF7-45A9-FAC7-8E12768BF9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4DB050-F7BD-4B8F-CEA8-D3E06132D7F1}"/>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25345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418240-8E2D-E9B0-314F-C77CA203230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7F40AA8-B039-5943-1414-E8F02B14992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838F21-2D6A-54C8-98A4-1F9C94BFCF8E}"/>
              </a:ext>
            </a:extLst>
          </p:cNvPr>
          <p:cNvSpPr>
            <a:spLocks noGrp="1"/>
          </p:cNvSpPr>
          <p:nvPr>
            <p:ph type="dt" sz="half" idx="10"/>
          </p:nvPr>
        </p:nvSpPr>
        <p:spPr/>
        <p:txBody>
          <a:bodyPr/>
          <a:lstStyle/>
          <a:p>
            <a:fld id="{525CD3C1-3E19-40D9-A88B-358DE65A0AE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B00BA920-48F6-A62A-B2B6-BAC45213E9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56E55F-27D1-16A1-0FAE-F6EBABE9A470}"/>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52493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F5D90-8069-9A9F-0E2A-285C0EEA92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89F56D-5139-A83F-D75B-557977F0C4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E82CADB-3AE4-9BD6-7F4A-DA1CF4CAF537}"/>
              </a:ext>
            </a:extLst>
          </p:cNvPr>
          <p:cNvSpPr>
            <a:spLocks noGrp="1"/>
          </p:cNvSpPr>
          <p:nvPr>
            <p:ph type="dt" sz="half" idx="10"/>
          </p:nvPr>
        </p:nvSpPr>
        <p:spPr/>
        <p:txBody>
          <a:bodyPr/>
          <a:lstStyle/>
          <a:p>
            <a:fld id="{BB2CB040-E28F-4A18-B343-F3F91FCFD6AA}"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687CC715-9A43-5006-5EF6-10484021C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56E5B5-EABE-3F00-82AE-C0A0101D3B06}"/>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94345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A1C856-53F9-783F-D8DB-95BF0880698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58E183A-7268-FB7B-02DA-25330E508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8E92BA-CD91-701E-26DA-847CFD2572F3}"/>
              </a:ext>
            </a:extLst>
          </p:cNvPr>
          <p:cNvSpPr>
            <a:spLocks noGrp="1"/>
          </p:cNvSpPr>
          <p:nvPr>
            <p:ph type="dt" sz="half" idx="10"/>
          </p:nvPr>
        </p:nvSpPr>
        <p:spPr/>
        <p:txBody>
          <a:bodyPr/>
          <a:lstStyle/>
          <a:p>
            <a:fld id="{7DC605B6-5903-4C13-9D12-0A5F11712DEF}"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4C98028B-9A43-81D8-C40F-582875CC71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935612-D8E1-A92C-CD42-A039ACF1B42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308225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8EA7C-B876-ECD6-03CF-0F8A1C464F1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E98BB1-D783-E2D7-A96B-1F07037CFE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2D823B-64C9-798B-EB08-5C67C55DB6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562643C-888F-8DB0-906A-85F79BDD13EA}"/>
              </a:ext>
            </a:extLst>
          </p:cNvPr>
          <p:cNvSpPr>
            <a:spLocks noGrp="1"/>
          </p:cNvSpPr>
          <p:nvPr>
            <p:ph type="dt" sz="half" idx="10"/>
          </p:nvPr>
        </p:nvSpPr>
        <p:spPr/>
        <p:txBody>
          <a:bodyPr/>
          <a:lstStyle/>
          <a:p>
            <a:fld id="{95302113-AE23-436C-9D91-1C07F9F0DC14}"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AEC4AC0E-4E63-6848-1212-8CBAE24E8E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539A33C-D0F8-9E36-3A95-5DF221C7029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404057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AC398-86FC-297E-62F4-905C200E890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7C6762-5B64-6DD6-2045-2FCF026938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1E34D55-E595-B1EC-F5BA-6F8ADBB4F19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16A0E1D-FF0B-15A8-8A28-4D8289CD0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ECA7B6C-37EE-A5AD-D276-D2EAFAD2BF0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3B08494-9115-F6FF-DC07-58D2A68D0FBE}"/>
              </a:ext>
            </a:extLst>
          </p:cNvPr>
          <p:cNvSpPr>
            <a:spLocks noGrp="1"/>
          </p:cNvSpPr>
          <p:nvPr>
            <p:ph type="dt" sz="half" idx="10"/>
          </p:nvPr>
        </p:nvSpPr>
        <p:spPr/>
        <p:txBody>
          <a:bodyPr/>
          <a:lstStyle/>
          <a:p>
            <a:fld id="{525EEA1F-CB56-405C-80A1-6468DD717600}" type="datetime1">
              <a:rPr kumimoji="1" lang="ja-JP" altLang="en-US" smtClean="0"/>
              <a:t>2024/7/10</a:t>
            </a:fld>
            <a:endParaRPr kumimoji="1" lang="ja-JP" altLang="en-US"/>
          </a:p>
        </p:txBody>
      </p:sp>
      <p:sp>
        <p:nvSpPr>
          <p:cNvPr id="8" name="フッター プレースホルダー 7">
            <a:extLst>
              <a:ext uri="{FF2B5EF4-FFF2-40B4-BE49-F238E27FC236}">
                <a16:creationId xmlns:a16="http://schemas.microsoft.com/office/drawing/2014/main" id="{BB4D2B55-3F77-B838-0CFE-BA2F2FEBC00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B7B7542-E44A-B090-1093-B16D58025EFB}"/>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1363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E572A-FFFE-4FE9-EF0D-15B762457A1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4E632F1-CC4A-2D6E-BC8C-09ABD875F4D7}"/>
              </a:ext>
            </a:extLst>
          </p:cNvPr>
          <p:cNvSpPr>
            <a:spLocks noGrp="1"/>
          </p:cNvSpPr>
          <p:nvPr>
            <p:ph type="dt" sz="half" idx="10"/>
          </p:nvPr>
        </p:nvSpPr>
        <p:spPr/>
        <p:txBody>
          <a:bodyPr/>
          <a:lstStyle/>
          <a:p>
            <a:fld id="{99D3A575-C36C-4F5D-99E2-8829C9C746B2}" type="datetime1">
              <a:rPr kumimoji="1" lang="ja-JP" altLang="en-US" smtClean="0"/>
              <a:t>2024/7/10</a:t>
            </a:fld>
            <a:endParaRPr kumimoji="1" lang="ja-JP" altLang="en-US"/>
          </a:p>
        </p:txBody>
      </p:sp>
      <p:sp>
        <p:nvSpPr>
          <p:cNvPr id="4" name="フッター プレースホルダー 3">
            <a:extLst>
              <a:ext uri="{FF2B5EF4-FFF2-40B4-BE49-F238E27FC236}">
                <a16:creationId xmlns:a16="http://schemas.microsoft.com/office/drawing/2014/main" id="{F7780EC8-D53D-6A5B-E37B-C02A6B02E18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586C83E-8A7E-D58D-4DC6-ECEF553CD09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324604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5E441C1-B02F-82F6-B834-D4B63DAE5988}"/>
              </a:ext>
            </a:extLst>
          </p:cNvPr>
          <p:cNvSpPr>
            <a:spLocks noGrp="1"/>
          </p:cNvSpPr>
          <p:nvPr>
            <p:ph type="dt" sz="half" idx="10"/>
          </p:nvPr>
        </p:nvSpPr>
        <p:spPr/>
        <p:txBody>
          <a:bodyPr/>
          <a:lstStyle/>
          <a:p>
            <a:fld id="{4B820BF1-97CE-4023-9159-529E15E847B9}" type="datetime1">
              <a:rPr kumimoji="1" lang="ja-JP" altLang="en-US" smtClean="0"/>
              <a:t>2024/7/10</a:t>
            </a:fld>
            <a:endParaRPr kumimoji="1" lang="ja-JP" altLang="en-US"/>
          </a:p>
        </p:txBody>
      </p:sp>
      <p:sp>
        <p:nvSpPr>
          <p:cNvPr id="3" name="フッター プレースホルダー 2">
            <a:extLst>
              <a:ext uri="{FF2B5EF4-FFF2-40B4-BE49-F238E27FC236}">
                <a16:creationId xmlns:a16="http://schemas.microsoft.com/office/drawing/2014/main" id="{0E704889-E8E8-3E9F-3202-AC381823F4E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7CD54-5667-921A-0B55-1761D0BC5912}"/>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73753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587DD-9F78-4829-6359-FA2719B297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D9ECD28-EF67-C861-4CAA-700ABD818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6B9832-626A-0F47-8705-4F649D815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ADF2EF-584D-3233-3FB3-7A451AD46A8C}"/>
              </a:ext>
            </a:extLst>
          </p:cNvPr>
          <p:cNvSpPr>
            <a:spLocks noGrp="1"/>
          </p:cNvSpPr>
          <p:nvPr>
            <p:ph type="dt" sz="half" idx="10"/>
          </p:nvPr>
        </p:nvSpPr>
        <p:spPr/>
        <p:txBody>
          <a:bodyPr/>
          <a:lstStyle/>
          <a:p>
            <a:fld id="{A0A22EDB-A6D1-481F-B6D0-6689462C35F3}"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4BC723A3-A821-9EC4-183B-0FC77227F6E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C23837-62ED-E182-F881-A694A86435A9}"/>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189875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40802-2980-D84A-BF25-395EC11D23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8DDE5FD-C3DD-739D-31A4-CEB341DDE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C3EA224-C321-5D50-D6F1-8042B47E0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170C70-F8A1-D112-E5B7-DE3D9BC6D54D}"/>
              </a:ext>
            </a:extLst>
          </p:cNvPr>
          <p:cNvSpPr>
            <a:spLocks noGrp="1"/>
          </p:cNvSpPr>
          <p:nvPr>
            <p:ph type="dt" sz="half" idx="10"/>
          </p:nvPr>
        </p:nvSpPr>
        <p:spPr/>
        <p:txBody>
          <a:bodyPr/>
          <a:lstStyle/>
          <a:p>
            <a:fld id="{B8043B03-C353-47D0-8EC6-9F8EFB61954A}" type="datetime1">
              <a:rPr kumimoji="1" lang="ja-JP" altLang="en-US" smtClean="0"/>
              <a:t>2024/7/10</a:t>
            </a:fld>
            <a:endParaRPr kumimoji="1" lang="ja-JP" altLang="en-US"/>
          </a:p>
        </p:txBody>
      </p:sp>
      <p:sp>
        <p:nvSpPr>
          <p:cNvPr id="6" name="フッター プレースホルダー 5">
            <a:extLst>
              <a:ext uri="{FF2B5EF4-FFF2-40B4-BE49-F238E27FC236}">
                <a16:creationId xmlns:a16="http://schemas.microsoft.com/office/drawing/2014/main" id="{15EF79E1-082F-285D-8766-2A9883BF6D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7C3385-59A6-5B3F-6DCB-48B3A3F3CD63}"/>
              </a:ext>
            </a:extLst>
          </p:cNvPr>
          <p:cNvSpPr>
            <a:spLocks noGrp="1"/>
          </p:cNvSpPr>
          <p:nvPr>
            <p:ph type="sldNum" sz="quarter" idx="12"/>
          </p:nvPr>
        </p:nvSpPr>
        <p:spPr/>
        <p:txBody>
          <a:body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890544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7035A3F-26DF-B220-D892-87059CDB3D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BED096-B126-7618-C7E0-0E216B861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A08C3C-A60C-376A-DA05-8936CEFA6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C6E16-4ED9-4486-9895-FF00E89AD153}" type="datetime1">
              <a:rPr kumimoji="1" lang="ja-JP" altLang="en-US" smtClean="0"/>
              <a:t>2024/7/10</a:t>
            </a:fld>
            <a:endParaRPr kumimoji="1" lang="ja-JP" altLang="en-US"/>
          </a:p>
        </p:txBody>
      </p:sp>
      <p:sp>
        <p:nvSpPr>
          <p:cNvPr id="5" name="フッター プレースホルダー 4">
            <a:extLst>
              <a:ext uri="{FF2B5EF4-FFF2-40B4-BE49-F238E27FC236}">
                <a16:creationId xmlns:a16="http://schemas.microsoft.com/office/drawing/2014/main" id="{5003C62F-EBBD-7C56-EF78-4637D8EEA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A80A3A3-8BCD-2D03-3229-96E587300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72193-2778-4F28-8FB6-2AF7846BFD67}" type="slidenum">
              <a:rPr kumimoji="1" lang="ja-JP" altLang="en-US" smtClean="0"/>
              <a:t>‹#›</a:t>
            </a:fld>
            <a:endParaRPr kumimoji="1" lang="ja-JP" altLang="en-US"/>
          </a:p>
        </p:txBody>
      </p:sp>
    </p:spTree>
    <p:extLst>
      <p:ext uri="{BB962C8B-B14F-4D97-AF65-F5344CB8AC3E}">
        <p14:creationId xmlns:p14="http://schemas.microsoft.com/office/powerpoint/2010/main" val="239910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2.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hyperlink" Target="https://www.mhlw.go.jp/toukei/saikin/hw/jinkou/geppo/nengai23/dl/gaikyouR5.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7D7A4-D6AF-2475-C223-B678F36E6EC9}"/>
              </a:ext>
            </a:extLst>
          </p:cNvPr>
          <p:cNvSpPr>
            <a:spLocks noGrp="1"/>
          </p:cNvSpPr>
          <p:nvPr>
            <p:ph type="ctrTitle"/>
          </p:nvPr>
        </p:nvSpPr>
        <p:spPr/>
        <p:txBody>
          <a:bodyPr>
            <a:normAutofit/>
          </a:bodyPr>
          <a:lstStyle/>
          <a:p>
            <a:r>
              <a:rPr kumimoji="1" lang="en-US" altLang="ja-JP" sz="3600" b="1"/>
              <a:t>MPI</a:t>
            </a:r>
            <a:r>
              <a:rPr lang="en-US" altLang="ja-JP" sz="3600" b="1"/>
              <a:t>(</a:t>
            </a:r>
            <a:r>
              <a:rPr lang="ja-JP" altLang="en-US" sz="3600" b="1"/>
              <a:t>磁性ナノ粒子イメージング</a:t>
            </a:r>
            <a:r>
              <a:rPr lang="en-US" altLang="ja-JP" sz="3600" b="1"/>
              <a:t>)</a:t>
            </a:r>
            <a:r>
              <a:rPr lang="ja-JP" altLang="en-US" sz="3600" b="1"/>
              <a:t>とは</a:t>
            </a:r>
            <a:br>
              <a:rPr lang="en-US" altLang="ja-JP" sz="3600" b="1"/>
            </a:br>
            <a:r>
              <a:rPr lang="ja-JP" altLang="en-US" sz="3600" b="1"/>
              <a:t>（</a:t>
            </a:r>
            <a:r>
              <a:rPr lang="en-US" altLang="ja-JP" sz="3600" b="1"/>
              <a:t>2025</a:t>
            </a:r>
            <a:r>
              <a:rPr lang="ja-JP" altLang="en-US" sz="3600" b="1"/>
              <a:t>年度版）</a:t>
            </a:r>
            <a:endParaRPr kumimoji="1" lang="ja-JP" altLang="en-US" sz="3600" b="1"/>
          </a:p>
        </p:txBody>
      </p:sp>
      <p:sp>
        <p:nvSpPr>
          <p:cNvPr id="3" name="字幕 2">
            <a:extLst>
              <a:ext uri="{FF2B5EF4-FFF2-40B4-BE49-F238E27FC236}">
                <a16:creationId xmlns:a16="http://schemas.microsoft.com/office/drawing/2014/main" id="{36CDC66F-69C5-F6BC-E267-5D523E338EBF}"/>
              </a:ext>
            </a:extLst>
          </p:cNvPr>
          <p:cNvSpPr>
            <a:spLocks noGrp="1"/>
          </p:cNvSpPr>
          <p:nvPr>
            <p:ph type="subTitle" idx="1"/>
          </p:nvPr>
        </p:nvSpPr>
        <p:spPr>
          <a:xfrm>
            <a:off x="1524000" y="4610222"/>
            <a:ext cx="9144000" cy="1655762"/>
          </a:xfrm>
        </p:spPr>
        <p:txBody>
          <a:bodyPr/>
          <a:lstStyle/>
          <a:p>
            <a:r>
              <a:rPr kumimoji="1" lang="ja-JP" altLang="en-US"/>
              <a:t>機械工学専攻　計測工学研究室</a:t>
            </a:r>
            <a:endParaRPr kumimoji="1" lang="en-US" altLang="ja-JP"/>
          </a:p>
          <a:p>
            <a:r>
              <a:rPr lang="en-US" altLang="ja-JP"/>
              <a:t>25</a:t>
            </a:r>
            <a:r>
              <a:rPr lang="ja-JP" altLang="en-US"/>
              <a:t>年卒　海保　翔希</a:t>
            </a:r>
            <a:br>
              <a:rPr lang="en-US" altLang="ja-JP"/>
            </a:br>
            <a:r>
              <a:rPr lang="en-US" altLang="ja-JP"/>
              <a:t>(23</a:t>
            </a:r>
            <a:r>
              <a:rPr lang="ja-JP" altLang="en-US"/>
              <a:t>年卒　柳沼　克也　資料参照</a:t>
            </a:r>
            <a:r>
              <a:rPr lang="en-US" altLang="ja-JP"/>
              <a:t>)</a:t>
            </a:r>
          </a:p>
          <a:p>
            <a:endParaRPr kumimoji="1" lang="ja-JP" altLang="en-US"/>
          </a:p>
        </p:txBody>
      </p:sp>
      <p:sp>
        <p:nvSpPr>
          <p:cNvPr id="4" name="スライド番号プレースホルダー 3">
            <a:extLst>
              <a:ext uri="{FF2B5EF4-FFF2-40B4-BE49-F238E27FC236}">
                <a16:creationId xmlns:a16="http://schemas.microsoft.com/office/drawing/2014/main" id="{63A4CB1E-C0A6-BD49-9E17-D08164B2EF04}"/>
              </a:ext>
            </a:extLst>
          </p:cNvPr>
          <p:cNvSpPr>
            <a:spLocks noGrp="1"/>
          </p:cNvSpPr>
          <p:nvPr>
            <p:ph type="sldNum" sz="quarter" idx="12"/>
          </p:nvPr>
        </p:nvSpPr>
        <p:spPr/>
        <p:txBody>
          <a:bodyPr/>
          <a:lstStyle/>
          <a:p>
            <a:fld id="{4AD72193-2778-4F28-8FB6-2AF7846BFD67}" type="slidenum">
              <a:rPr kumimoji="1" lang="ja-JP" altLang="en-US" smtClean="0"/>
              <a:t>1</a:t>
            </a:fld>
            <a:endParaRPr kumimoji="1" lang="ja-JP" altLang="en-US"/>
          </a:p>
        </p:txBody>
      </p:sp>
    </p:spTree>
    <p:extLst>
      <p:ext uri="{BB962C8B-B14F-4D97-AF65-F5344CB8AC3E}">
        <p14:creationId xmlns:p14="http://schemas.microsoft.com/office/powerpoint/2010/main" val="22142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33F14-7472-9B31-658D-5DF962C731A1}"/>
              </a:ext>
            </a:extLst>
          </p:cNvPr>
          <p:cNvSpPr>
            <a:spLocks noGrp="1"/>
          </p:cNvSpPr>
          <p:nvPr>
            <p:ph type="title"/>
          </p:nvPr>
        </p:nvSpPr>
        <p:spPr/>
        <p:txBody>
          <a:bodyPr/>
          <a:lstStyle/>
          <a:p>
            <a:r>
              <a:rPr kumimoji="1" lang="ja-JP" altLang="en-US"/>
              <a:t>磁性ナノ粒子</a:t>
            </a:r>
          </a:p>
        </p:txBody>
      </p:sp>
      <p:sp>
        <p:nvSpPr>
          <p:cNvPr id="3" name="コンテンツ プレースホルダー 2">
            <a:extLst>
              <a:ext uri="{FF2B5EF4-FFF2-40B4-BE49-F238E27FC236}">
                <a16:creationId xmlns:a16="http://schemas.microsoft.com/office/drawing/2014/main" id="{B7D2AEF8-C486-46EE-39F7-ADB16DBBDCF5}"/>
              </a:ext>
            </a:extLst>
          </p:cNvPr>
          <p:cNvSpPr>
            <a:spLocks noGrp="1"/>
          </p:cNvSpPr>
          <p:nvPr>
            <p:ph idx="1"/>
          </p:nvPr>
        </p:nvSpPr>
        <p:spPr/>
        <p:txBody>
          <a:bodyPr/>
          <a:lstStyle/>
          <a:p>
            <a:pPr marL="0" indent="0">
              <a:buNone/>
            </a:pPr>
            <a:r>
              <a:rPr lang="ja-JP" altLang="en-US"/>
              <a:t>＜材質＞</a:t>
            </a:r>
            <a:endParaRPr lang="en-US" altLang="ja-JP"/>
          </a:p>
          <a:p>
            <a:pPr marL="0" indent="0">
              <a:buNone/>
            </a:pPr>
            <a:r>
              <a:rPr lang="ja-JP" altLang="en-US"/>
              <a:t>・マグネタイト</a:t>
            </a:r>
            <a:r>
              <a:rPr lang="en-US" altLang="ja-JP"/>
              <a:t>(Fe</a:t>
            </a:r>
            <a:r>
              <a:rPr lang="en-US" altLang="ja-JP" baseline="-25000"/>
              <a:t>3</a:t>
            </a:r>
            <a:r>
              <a:rPr lang="en-US" altLang="ja-JP"/>
              <a:t>O</a:t>
            </a:r>
            <a:r>
              <a:rPr lang="en-US" altLang="ja-JP" baseline="-25000"/>
              <a:t>4</a:t>
            </a:r>
            <a:r>
              <a:rPr lang="en-US" altLang="ja-JP"/>
              <a:t>)</a:t>
            </a:r>
            <a:r>
              <a:rPr lang="ja-JP" altLang="en-US"/>
              <a:t>、マグへマイト</a:t>
            </a:r>
            <a:r>
              <a:rPr lang="en-US" altLang="ja-JP"/>
              <a:t>(Fe</a:t>
            </a:r>
            <a:r>
              <a:rPr lang="en-US" altLang="ja-JP" baseline="-25000"/>
              <a:t>2</a:t>
            </a:r>
            <a:r>
              <a:rPr lang="en-US" altLang="ja-JP"/>
              <a:t>O</a:t>
            </a:r>
            <a:r>
              <a:rPr lang="en-US" altLang="ja-JP" baseline="-25000"/>
              <a:t>4</a:t>
            </a:r>
            <a:r>
              <a:rPr lang="en-US" altLang="ja-JP"/>
              <a:t>)</a:t>
            </a:r>
          </a:p>
          <a:p>
            <a:pPr marL="0" indent="0">
              <a:buNone/>
            </a:pPr>
            <a:endParaRPr lang="en-US" altLang="ja-JP"/>
          </a:p>
          <a:p>
            <a:pPr marL="0" indent="0">
              <a:buNone/>
            </a:pPr>
            <a:r>
              <a:rPr lang="ja-JP" altLang="en-US"/>
              <a:t>＜性質＞</a:t>
            </a:r>
            <a:endParaRPr lang="en-US" altLang="ja-JP"/>
          </a:p>
          <a:p>
            <a:pPr marL="0" indent="0">
              <a:buNone/>
            </a:pPr>
            <a:r>
              <a:rPr lang="ja-JP" altLang="en-US"/>
              <a:t>・がん細胞にのみ蓄積できる </a:t>
            </a:r>
            <a:r>
              <a:rPr lang="en-US" altLang="ja-JP"/>
              <a:t>(P.9)</a:t>
            </a:r>
          </a:p>
          <a:p>
            <a:pPr marL="0" indent="0">
              <a:buNone/>
            </a:pPr>
            <a:r>
              <a:rPr kumimoji="1" lang="ja-JP" altLang="en-US"/>
              <a:t>・磁場環境の強度によって、磁化の強弱が変化する</a:t>
            </a:r>
            <a:r>
              <a:rPr kumimoji="1" lang="en-US" altLang="ja-JP"/>
              <a:t>(</a:t>
            </a:r>
            <a:r>
              <a:rPr kumimoji="1" lang="ja-JP" altLang="en-US"/>
              <a:t>磁化特性</a:t>
            </a:r>
            <a:r>
              <a:rPr kumimoji="1" lang="en-US" altLang="ja-JP"/>
              <a:t>)</a:t>
            </a:r>
            <a:br>
              <a:rPr kumimoji="1" lang="en-US" altLang="ja-JP"/>
            </a:br>
            <a:r>
              <a:rPr kumimoji="1" lang="ja-JP" altLang="en-US"/>
              <a:t>　</a:t>
            </a:r>
            <a:r>
              <a:rPr kumimoji="1" lang="en-US" altLang="ja-JP"/>
              <a:t>(P.10)</a:t>
            </a:r>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C5E33EDE-3B49-CF61-F311-BAA5EC759FDF}"/>
              </a:ext>
            </a:extLst>
          </p:cNvPr>
          <p:cNvSpPr>
            <a:spLocks noGrp="1"/>
          </p:cNvSpPr>
          <p:nvPr>
            <p:ph type="sldNum" sz="quarter" idx="12"/>
          </p:nvPr>
        </p:nvSpPr>
        <p:spPr/>
        <p:txBody>
          <a:bodyPr/>
          <a:lstStyle/>
          <a:p>
            <a:fld id="{4AD72193-2778-4F28-8FB6-2AF7846BFD67}" type="slidenum">
              <a:rPr kumimoji="1" lang="ja-JP" altLang="en-US" smtClean="0"/>
              <a:t>10</a:t>
            </a:fld>
            <a:endParaRPr kumimoji="1" lang="ja-JP" altLang="en-US"/>
          </a:p>
        </p:txBody>
      </p:sp>
    </p:spTree>
    <p:extLst>
      <p:ext uri="{BB962C8B-B14F-4D97-AF65-F5344CB8AC3E}">
        <p14:creationId xmlns:p14="http://schemas.microsoft.com/office/powerpoint/2010/main" val="162988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図 177">
            <a:extLst>
              <a:ext uri="{FF2B5EF4-FFF2-40B4-BE49-F238E27FC236}">
                <a16:creationId xmlns:a16="http://schemas.microsoft.com/office/drawing/2014/main" id="{904723ED-258C-D331-550F-751DDA77009E}"/>
              </a:ext>
            </a:extLst>
          </p:cNvPr>
          <p:cNvPicPr>
            <a:picLocks noChangeAspect="1"/>
          </p:cNvPicPr>
          <p:nvPr/>
        </p:nvPicPr>
        <p:blipFill rotWithShape="1">
          <a:blip r:embed="rId2"/>
          <a:srcRect t="45581"/>
          <a:stretch/>
        </p:blipFill>
        <p:spPr>
          <a:xfrm>
            <a:off x="5229480" y="1530181"/>
            <a:ext cx="3559240" cy="1593441"/>
          </a:xfrm>
          <a:prstGeom prst="rect">
            <a:avLst/>
          </a:prstGeom>
        </p:spPr>
      </p:pic>
      <p:sp>
        <p:nvSpPr>
          <p:cNvPr id="2" name="タイトル 1">
            <a:extLst>
              <a:ext uri="{FF2B5EF4-FFF2-40B4-BE49-F238E27FC236}">
                <a16:creationId xmlns:a16="http://schemas.microsoft.com/office/drawing/2014/main" id="{996B7BCD-22CB-A367-B707-A7B1A6CFA891}"/>
              </a:ext>
            </a:extLst>
          </p:cNvPr>
          <p:cNvSpPr>
            <a:spLocks noGrp="1"/>
          </p:cNvSpPr>
          <p:nvPr>
            <p:ph type="title"/>
          </p:nvPr>
        </p:nvSpPr>
        <p:spPr/>
        <p:txBody>
          <a:bodyPr/>
          <a:lstStyle/>
          <a:p>
            <a:r>
              <a:rPr kumimoji="1" lang="ja-JP" altLang="en-US"/>
              <a:t>がん細胞への蓄積メカニズム</a:t>
            </a:r>
          </a:p>
        </p:txBody>
      </p:sp>
      <p:sp>
        <p:nvSpPr>
          <p:cNvPr id="44" name="円/楕円 68">
            <a:extLst>
              <a:ext uri="{FF2B5EF4-FFF2-40B4-BE49-F238E27FC236}">
                <a16:creationId xmlns:a16="http://schemas.microsoft.com/office/drawing/2014/main" id="{2AC80859-C61D-9071-5BBE-1CB095DBC311}"/>
              </a:ext>
            </a:extLst>
          </p:cNvPr>
          <p:cNvSpPr/>
          <p:nvPr/>
        </p:nvSpPr>
        <p:spPr>
          <a:xfrm>
            <a:off x="2240204" y="2811893"/>
            <a:ext cx="1080000" cy="1080000"/>
          </a:xfrm>
          <a:prstGeom prst="ellipse">
            <a:avLst/>
          </a:prstGeom>
          <a:gradFill flip="none" rotWithShape="1">
            <a:gsLst>
              <a:gs pos="0">
                <a:srgbClr val="7030A0"/>
              </a:gs>
              <a:gs pos="85000">
                <a:srgbClr val="8064A2">
                  <a:lumMod val="50000"/>
                </a:srgbClr>
              </a:gs>
              <a:gs pos="100000">
                <a:sysClr val="windowText" lastClr="000000"/>
              </a:gs>
            </a:gsLst>
            <a:path path="circle">
              <a:fillToRect l="50000" t="50000" r="50000" b="50000"/>
            </a:path>
            <a:tileRect/>
          </a:gra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5" name="テキスト ボックス 44">
            <a:extLst>
              <a:ext uri="{FF2B5EF4-FFF2-40B4-BE49-F238E27FC236}">
                <a16:creationId xmlns:a16="http://schemas.microsoft.com/office/drawing/2014/main" id="{44907C05-F126-7761-FCE9-6A785C589F0E}"/>
              </a:ext>
            </a:extLst>
          </p:cNvPr>
          <p:cNvSpPr txBox="1"/>
          <p:nvPr/>
        </p:nvSpPr>
        <p:spPr>
          <a:xfrm>
            <a:off x="2302170" y="2442502"/>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がん細胞</a:t>
            </a:r>
          </a:p>
        </p:txBody>
      </p:sp>
      <p:sp>
        <p:nvSpPr>
          <p:cNvPr id="46" name="正方形/長方形 45">
            <a:extLst>
              <a:ext uri="{FF2B5EF4-FFF2-40B4-BE49-F238E27FC236}">
                <a16:creationId xmlns:a16="http://schemas.microsoft.com/office/drawing/2014/main" id="{7F995ED8-9114-F1A8-D631-909D9A86377B}"/>
              </a:ext>
            </a:extLst>
          </p:cNvPr>
          <p:cNvSpPr/>
          <p:nvPr/>
        </p:nvSpPr>
        <p:spPr>
          <a:xfrm>
            <a:off x="1803888" y="4403154"/>
            <a:ext cx="3132355" cy="178992"/>
          </a:xfrm>
          <a:prstGeom prst="rect">
            <a:avLst/>
          </a:pr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7" name="テキスト ボックス 46">
            <a:extLst>
              <a:ext uri="{FF2B5EF4-FFF2-40B4-BE49-F238E27FC236}">
                <a16:creationId xmlns:a16="http://schemas.microsoft.com/office/drawing/2014/main" id="{91E76854-C699-F443-31CB-5C0F5F7E6F38}"/>
              </a:ext>
            </a:extLst>
          </p:cNvPr>
          <p:cNvSpPr txBox="1"/>
          <p:nvPr/>
        </p:nvSpPr>
        <p:spPr>
          <a:xfrm>
            <a:off x="1157557" y="4269444"/>
            <a:ext cx="646331"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a:t>
            </a:r>
          </a:p>
        </p:txBody>
      </p:sp>
      <p:sp>
        <p:nvSpPr>
          <p:cNvPr id="48" name="フリーフォーム 6">
            <a:extLst>
              <a:ext uri="{FF2B5EF4-FFF2-40B4-BE49-F238E27FC236}">
                <a16:creationId xmlns:a16="http://schemas.microsoft.com/office/drawing/2014/main" id="{2B5673C0-690F-2649-7075-5CE8FF882134}"/>
              </a:ext>
            </a:extLst>
          </p:cNvPr>
          <p:cNvSpPr/>
          <p:nvPr/>
        </p:nvSpPr>
        <p:spPr>
          <a:xfrm>
            <a:off x="2797255" y="3203022"/>
            <a:ext cx="472169" cy="1308100"/>
          </a:xfrm>
          <a:custGeom>
            <a:avLst/>
            <a:gdLst>
              <a:gd name="connsiteX0" fmla="*/ 180975 w 847725"/>
              <a:gd name="connsiteY0" fmla="*/ 942975 h 981075"/>
              <a:gd name="connsiteX1" fmla="*/ 180975 w 847725"/>
              <a:gd name="connsiteY1" fmla="*/ 742950 h 981075"/>
              <a:gd name="connsiteX2" fmla="*/ 28575 w 847725"/>
              <a:gd name="connsiteY2" fmla="*/ 495300 h 981075"/>
              <a:gd name="connsiteX3" fmla="*/ 0 w 847725"/>
              <a:gd name="connsiteY3" fmla="*/ 409575 h 981075"/>
              <a:gd name="connsiteX4" fmla="*/ 47625 w 847725"/>
              <a:gd name="connsiteY4" fmla="*/ 466725 h 981075"/>
              <a:gd name="connsiteX5" fmla="*/ 123825 w 847725"/>
              <a:gd name="connsiteY5" fmla="*/ 361950 h 981075"/>
              <a:gd name="connsiteX6" fmla="*/ 133350 w 847725"/>
              <a:gd name="connsiteY6" fmla="*/ 542925 h 981075"/>
              <a:gd name="connsiteX7" fmla="*/ 209550 w 847725"/>
              <a:gd name="connsiteY7" fmla="*/ 609600 h 981075"/>
              <a:gd name="connsiteX8" fmla="*/ 219075 w 847725"/>
              <a:gd name="connsiteY8" fmla="*/ 352425 h 981075"/>
              <a:gd name="connsiteX9" fmla="*/ 314325 w 847725"/>
              <a:gd name="connsiteY9" fmla="*/ 247650 h 981075"/>
              <a:gd name="connsiteX10" fmla="*/ 381000 w 847725"/>
              <a:gd name="connsiteY10" fmla="*/ 228600 h 981075"/>
              <a:gd name="connsiteX11" fmla="*/ 390525 w 847725"/>
              <a:gd name="connsiteY11" fmla="*/ 295275 h 981075"/>
              <a:gd name="connsiteX12" fmla="*/ 276225 w 847725"/>
              <a:gd name="connsiteY12" fmla="*/ 371475 h 981075"/>
              <a:gd name="connsiteX13" fmla="*/ 285750 w 847725"/>
              <a:gd name="connsiteY13" fmla="*/ 504825 h 981075"/>
              <a:gd name="connsiteX14" fmla="*/ 304800 w 847725"/>
              <a:gd name="connsiteY14" fmla="*/ 628650 h 981075"/>
              <a:gd name="connsiteX15" fmla="*/ 371475 w 847725"/>
              <a:gd name="connsiteY15" fmla="*/ 400050 h 981075"/>
              <a:gd name="connsiteX16" fmla="*/ 409575 w 847725"/>
              <a:gd name="connsiteY16" fmla="*/ 323850 h 981075"/>
              <a:gd name="connsiteX17" fmla="*/ 409575 w 847725"/>
              <a:gd name="connsiteY17" fmla="*/ 457200 h 981075"/>
              <a:gd name="connsiteX18" fmla="*/ 409575 w 847725"/>
              <a:gd name="connsiteY18" fmla="*/ 561975 h 981075"/>
              <a:gd name="connsiteX19" fmla="*/ 466725 w 847725"/>
              <a:gd name="connsiteY19" fmla="*/ 533400 h 981075"/>
              <a:gd name="connsiteX20" fmla="*/ 533400 w 847725"/>
              <a:gd name="connsiteY20" fmla="*/ 361950 h 981075"/>
              <a:gd name="connsiteX21" fmla="*/ 571500 w 847725"/>
              <a:gd name="connsiteY21" fmla="*/ 238125 h 981075"/>
              <a:gd name="connsiteX22" fmla="*/ 571500 w 847725"/>
              <a:gd name="connsiteY22" fmla="*/ 180975 h 981075"/>
              <a:gd name="connsiteX23" fmla="*/ 514350 w 847725"/>
              <a:gd name="connsiteY23" fmla="*/ 47625 h 981075"/>
              <a:gd name="connsiteX24" fmla="*/ 514350 w 847725"/>
              <a:gd name="connsiteY24" fmla="*/ 0 h 981075"/>
              <a:gd name="connsiteX25" fmla="*/ 581025 w 847725"/>
              <a:gd name="connsiteY25" fmla="*/ 47625 h 981075"/>
              <a:gd name="connsiteX26" fmla="*/ 590550 w 847725"/>
              <a:gd name="connsiteY26" fmla="*/ 85725 h 981075"/>
              <a:gd name="connsiteX27" fmla="*/ 600075 w 847725"/>
              <a:gd name="connsiteY27" fmla="*/ 95250 h 981075"/>
              <a:gd name="connsiteX28" fmla="*/ 600075 w 847725"/>
              <a:gd name="connsiteY28" fmla="*/ 104775 h 981075"/>
              <a:gd name="connsiteX29" fmla="*/ 628650 w 847725"/>
              <a:gd name="connsiteY29" fmla="*/ 152400 h 981075"/>
              <a:gd name="connsiteX30" fmla="*/ 752475 w 847725"/>
              <a:gd name="connsiteY30" fmla="*/ 133350 h 981075"/>
              <a:gd name="connsiteX31" fmla="*/ 790575 w 847725"/>
              <a:gd name="connsiteY31" fmla="*/ 47625 h 981075"/>
              <a:gd name="connsiteX32" fmla="*/ 838200 w 847725"/>
              <a:gd name="connsiteY32" fmla="*/ 76200 h 981075"/>
              <a:gd name="connsiteX33" fmla="*/ 847725 w 847725"/>
              <a:gd name="connsiteY33" fmla="*/ 142875 h 981075"/>
              <a:gd name="connsiteX34" fmla="*/ 809625 w 847725"/>
              <a:gd name="connsiteY34" fmla="*/ 209550 h 981075"/>
              <a:gd name="connsiteX35" fmla="*/ 752475 w 847725"/>
              <a:gd name="connsiteY35" fmla="*/ 276225 h 981075"/>
              <a:gd name="connsiteX36" fmla="*/ 704850 w 847725"/>
              <a:gd name="connsiteY36" fmla="*/ 323850 h 981075"/>
              <a:gd name="connsiteX37" fmla="*/ 619125 w 847725"/>
              <a:gd name="connsiteY37" fmla="*/ 342900 h 981075"/>
              <a:gd name="connsiteX38" fmla="*/ 600075 w 847725"/>
              <a:gd name="connsiteY38" fmla="*/ 419100 h 981075"/>
              <a:gd name="connsiteX39" fmla="*/ 581025 w 847725"/>
              <a:gd name="connsiteY39" fmla="*/ 466725 h 981075"/>
              <a:gd name="connsiteX40" fmla="*/ 552450 w 847725"/>
              <a:gd name="connsiteY40" fmla="*/ 542925 h 981075"/>
              <a:gd name="connsiteX41" fmla="*/ 514350 w 847725"/>
              <a:gd name="connsiteY41" fmla="*/ 600075 h 981075"/>
              <a:gd name="connsiteX42" fmla="*/ 485775 w 847725"/>
              <a:gd name="connsiteY42" fmla="*/ 619125 h 981075"/>
              <a:gd name="connsiteX43" fmla="*/ 409575 w 847725"/>
              <a:gd name="connsiteY43" fmla="*/ 666750 h 981075"/>
              <a:gd name="connsiteX44" fmla="*/ 400050 w 847725"/>
              <a:gd name="connsiteY44" fmla="*/ 676275 h 981075"/>
              <a:gd name="connsiteX45" fmla="*/ 342900 w 847725"/>
              <a:gd name="connsiteY45" fmla="*/ 733425 h 981075"/>
              <a:gd name="connsiteX46" fmla="*/ 314325 w 847725"/>
              <a:gd name="connsiteY46" fmla="*/ 790575 h 981075"/>
              <a:gd name="connsiteX47" fmla="*/ 295275 w 847725"/>
              <a:gd name="connsiteY47" fmla="*/ 847725 h 981075"/>
              <a:gd name="connsiteX48" fmla="*/ 295275 w 847725"/>
              <a:gd name="connsiteY48" fmla="*/ 847725 h 981075"/>
              <a:gd name="connsiteX49" fmla="*/ 285750 w 847725"/>
              <a:gd name="connsiteY49" fmla="*/ 923925 h 981075"/>
              <a:gd name="connsiteX50" fmla="*/ 314325 w 847725"/>
              <a:gd name="connsiteY50" fmla="*/ 942975 h 981075"/>
              <a:gd name="connsiteX51" fmla="*/ 314325 w 847725"/>
              <a:gd name="connsiteY51" fmla="*/ 942975 h 981075"/>
              <a:gd name="connsiteX52" fmla="*/ 371475 w 847725"/>
              <a:gd name="connsiteY52" fmla="*/ 981075 h 981075"/>
              <a:gd name="connsiteX53" fmla="*/ 419100 w 847725"/>
              <a:gd name="connsiteY53" fmla="*/ 981075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47725" h="981075">
                <a:moveTo>
                  <a:pt x="180975" y="942975"/>
                </a:moveTo>
                <a:lnTo>
                  <a:pt x="180975" y="742950"/>
                </a:lnTo>
                <a:lnTo>
                  <a:pt x="28575" y="495300"/>
                </a:lnTo>
                <a:lnTo>
                  <a:pt x="0" y="409575"/>
                </a:lnTo>
                <a:lnTo>
                  <a:pt x="47625" y="466725"/>
                </a:lnTo>
                <a:lnTo>
                  <a:pt x="123825" y="361950"/>
                </a:lnTo>
                <a:lnTo>
                  <a:pt x="133350" y="542925"/>
                </a:lnTo>
                <a:lnTo>
                  <a:pt x="209550" y="609600"/>
                </a:lnTo>
                <a:lnTo>
                  <a:pt x="219075" y="352425"/>
                </a:lnTo>
                <a:lnTo>
                  <a:pt x="314325" y="247650"/>
                </a:lnTo>
                <a:lnTo>
                  <a:pt x="381000" y="228600"/>
                </a:lnTo>
                <a:lnTo>
                  <a:pt x="390525" y="295275"/>
                </a:lnTo>
                <a:lnTo>
                  <a:pt x="276225" y="371475"/>
                </a:lnTo>
                <a:lnTo>
                  <a:pt x="285750" y="504825"/>
                </a:lnTo>
                <a:lnTo>
                  <a:pt x="304800" y="628650"/>
                </a:lnTo>
                <a:lnTo>
                  <a:pt x="371475" y="400050"/>
                </a:lnTo>
                <a:lnTo>
                  <a:pt x="409575" y="323850"/>
                </a:lnTo>
                <a:lnTo>
                  <a:pt x="409575" y="457200"/>
                </a:lnTo>
                <a:lnTo>
                  <a:pt x="409575" y="561975"/>
                </a:lnTo>
                <a:lnTo>
                  <a:pt x="466725" y="533400"/>
                </a:lnTo>
                <a:lnTo>
                  <a:pt x="533400" y="361950"/>
                </a:lnTo>
                <a:lnTo>
                  <a:pt x="571500" y="238125"/>
                </a:lnTo>
                <a:lnTo>
                  <a:pt x="571500" y="180975"/>
                </a:lnTo>
                <a:lnTo>
                  <a:pt x="514350" y="47625"/>
                </a:lnTo>
                <a:lnTo>
                  <a:pt x="514350" y="0"/>
                </a:lnTo>
                <a:cubicBezTo>
                  <a:pt x="536575" y="15875"/>
                  <a:pt x="562880" y="27211"/>
                  <a:pt x="581025" y="47625"/>
                </a:cubicBezTo>
                <a:cubicBezTo>
                  <a:pt x="589722" y="57409"/>
                  <a:pt x="585688" y="73570"/>
                  <a:pt x="590550" y="85725"/>
                </a:cubicBezTo>
                <a:cubicBezTo>
                  <a:pt x="592218" y="89894"/>
                  <a:pt x="596900" y="92075"/>
                  <a:pt x="600075" y="95250"/>
                </a:cubicBezTo>
                <a:lnTo>
                  <a:pt x="600075" y="104775"/>
                </a:lnTo>
                <a:lnTo>
                  <a:pt x="628650" y="152400"/>
                </a:lnTo>
                <a:lnTo>
                  <a:pt x="752475" y="133350"/>
                </a:lnTo>
                <a:lnTo>
                  <a:pt x="790575" y="47625"/>
                </a:lnTo>
                <a:lnTo>
                  <a:pt x="838200" y="76200"/>
                </a:lnTo>
                <a:lnTo>
                  <a:pt x="847725" y="142875"/>
                </a:lnTo>
                <a:lnTo>
                  <a:pt x="809625" y="209550"/>
                </a:lnTo>
                <a:lnTo>
                  <a:pt x="752475" y="276225"/>
                </a:lnTo>
                <a:lnTo>
                  <a:pt x="704850" y="323850"/>
                </a:lnTo>
                <a:lnTo>
                  <a:pt x="619125" y="342900"/>
                </a:lnTo>
                <a:lnTo>
                  <a:pt x="600075" y="419100"/>
                </a:lnTo>
                <a:lnTo>
                  <a:pt x="581025" y="466725"/>
                </a:lnTo>
                <a:lnTo>
                  <a:pt x="552450" y="542925"/>
                </a:lnTo>
                <a:lnTo>
                  <a:pt x="514350" y="600075"/>
                </a:lnTo>
                <a:lnTo>
                  <a:pt x="485775" y="619125"/>
                </a:lnTo>
                <a:cubicBezTo>
                  <a:pt x="406735" y="658645"/>
                  <a:pt x="409575" y="628827"/>
                  <a:pt x="409575" y="666750"/>
                </a:cubicBezTo>
                <a:lnTo>
                  <a:pt x="400050" y="676275"/>
                </a:lnTo>
                <a:lnTo>
                  <a:pt x="342900" y="733425"/>
                </a:lnTo>
                <a:lnTo>
                  <a:pt x="314325" y="790575"/>
                </a:lnTo>
                <a:lnTo>
                  <a:pt x="295275" y="847725"/>
                </a:lnTo>
                <a:lnTo>
                  <a:pt x="295275" y="847725"/>
                </a:lnTo>
                <a:lnTo>
                  <a:pt x="285750" y="923925"/>
                </a:lnTo>
                <a:lnTo>
                  <a:pt x="314325" y="942975"/>
                </a:lnTo>
                <a:lnTo>
                  <a:pt x="314325" y="942975"/>
                </a:lnTo>
                <a:lnTo>
                  <a:pt x="371475" y="981075"/>
                </a:lnTo>
                <a:lnTo>
                  <a:pt x="419100" y="981075"/>
                </a:lnTo>
              </a:path>
            </a:pathLst>
          </a:custGeom>
          <a:solidFill>
            <a:srgbClr val="C0504D"/>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49" name="テキスト ボックス 48">
            <a:extLst>
              <a:ext uri="{FF2B5EF4-FFF2-40B4-BE49-F238E27FC236}">
                <a16:creationId xmlns:a16="http://schemas.microsoft.com/office/drawing/2014/main" id="{757E8F61-AEE3-1C74-AC28-6DD4C025611C}"/>
              </a:ext>
            </a:extLst>
          </p:cNvPr>
          <p:cNvSpPr txBox="1"/>
          <p:nvPr/>
        </p:nvSpPr>
        <p:spPr>
          <a:xfrm>
            <a:off x="1605373" y="3972473"/>
            <a:ext cx="1107996" cy="369332"/>
          </a:xfrm>
          <a:prstGeom prst="rect">
            <a:avLst/>
          </a:prstGeom>
          <a:noFill/>
        </p:spPr>
        <p:txBody>
          <a:bodyPr wrap="none" rtlCol="0">
            <a:spAutoFit/>
          </a:bodyPr>
          <a:lstStyle/>
          <a:p>
            <a:r>
              <a:rPr lang="ja-JP" altLang="en-US" dirty="0">
                <a:solidFill>
                  <a:prstClr val="black"/>
                </a:solidFill>
                <a:latin typeface="游明朝" panose="02020400000000000000" pitchFamily="18" charset="-128"/>
                <a:ea typeface="游明朝" panose="02020400000000000000" pitchFamily="18" charset="-128"/>
                <a:cs typeface="メイリオ" panose="020B0604030504040204" pitchFamily="50" charset="-128"/>
              </a:rPr>
              <a:t>血管新生</a:t>
            </a:r>
          </a:p>
        </p:txBody>
      </p:sp>
      <p:sp>
        <p:nvSpPr>
          <p:cNvPr id="60" name="テキスト ボックス 59">
            <a:extLst>
              <a:ext uri="{FF2B5EF4-FFF2-40B4-BE49-F238E27FC236}">
                <a16:creationId xmlns:a16="http://schemas.microsoft.com/office/drawing/2014/main" id="{5E355AF8-4364-7563-5C32-19B8EB52722D}"/>
              </a:ext>
            </a:extLst>
          </p:cNvPr>
          <p:cNvSpPr txBox="1"/>
          <p:nvPr/>
        </p:nvSpPr>
        <p:spPr>
          <a:xfrm>
            <a:off x="507771" y="5545281"/>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➀がん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細胞の血管新生は</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細胞間の隙間が大きい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a:p>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②</a:t>
            </a:r>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がん</a:t>
            </a:r>
            <a:r>
              <a:rPr lang="ja-JP" altLang="en-US" sz="2000"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内部のリンパ系は未発達で</a:t>
            </a:r>
            <a:r>
              <a:rPr lang="ja-JP" altLang="en-US"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排出機能が弱い</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正方形/長方形 61">
            <a:extLst>
              <a:ext uri="{FF2B5EF4-FFF2-40B4-BE49-F238E27FC236}">
                <a16:creationId xmlns:a16="http://schemas.microsoft.com/office/drawing/2014/main" id="{DB4F3D14-B5CD-7C18-1262-2980FC17105B}"/>
              </a:ext>
            </a:extLst>
          </p:cNvPr>
          <p:cNvSpPr/>
          <p:nvPr/>
        </p:nvSpPr>
        <p:spPr>
          <a:xfrm>
            <a:off x="3058219" y="3398904"/>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63" name="直線コネクタ 62">
            <a:extLst>
              <a:ext uri="{FF2B5EF4-FFF2-40B4-BE49-F238E27FC236}">
                <a16:creationId xmlns:a16="http://schemas.microsoft.com/office/drawing/2014/main" id="{A095C3FC-857D-DC53-6301-89FB9F400DB0}"/>
              </a:ext>
            </a:extLst>
          </p:cNvPr>
          <p:cNvCxnSpPr>
            <a:cxnSpLocks/>
          </p:cNvCxnSpPr>
          <p:nvPr/>
        </p:nvCxnSpPr>
        <p:spPr>
          <a:xfrm flipH="1">
            <a:off x="3358957" y="1477274"/>
            <a:ext cx="1788643" cy="192479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A3913F5-F17B-C876-FE9E-57D68AB2FD97}"/>
              </a:ext>
            </a:extLst>
          </p:cNvPr>
          <p:cNvCxnSpPr>
            <a:cxnSpLocks/>
          </p:cNvCxnSpPr>
          <p:nvPr/>
        </p:nvCxnSpPr>
        <p:spPr>
          <a:xfrm flipV="1">
            <a:off x="3340432" y="3156211"/>
            <a:ext cx="1814298" cy="54765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0944FFC4-9E97-7266-65D8-F75A66AA280A}"/>
              </a:ext>
            </a:extLst>
          </p:cNvPr>
          <p:cNvSpPr txBox="1"/>
          <p:nvPr/>
        </p:nvSpPr>
        <p:spPr>
          <a:xfrm>
            <a:off x="7009100" y="5662869"/>
            <a:ext cx="5182900" cy="461665"/>
          </a:xfrm>
          <a:prstGeom prst="rect">
            <a:avLst/>
          </a:prstGeom>
          <a:noFill/>
        </p:spPr>
        <p:txBody>
          <a:bodyPr wrap="square">
            <a:spAutoFit/>
          </a:bodyPr>
          <a:lstStyle/>
          <a:p>
            <a:r>
              <a:rPr lang="ja-JP" altLang="en-US" sz="2400" b="1" dirty="0">
                <a:latin typeface="游ゴシック" panose="020B0400000000000000" pitchFamily="50" charset="-128"/>
                <a:ea typeface="游ゴシック" panose="020B0400000000000000" pitchFamily="50" charset="-128"/>
              </a:rPr>
              <a:t>磁性ナノ粒子はがん細胞に蓄積する</a:t>
            </a:r>
          </a:p>
        </p:txBody>
      </p:sp>
      <p:sp>
        <p:nvSpPr>
          <p:cNvPr id="66" name="矢印: 右 65">
            <a:extLst>
              <a:ext uri="{FF2B5EF4-FFF2-40B4-BE49-F238E27FC236}">
                <a16:creationId xmlns:a16="http://schemas.microsoft.com/office/drawing/2014/main" id="{19AD3D9B-64A1-2376-8483-AB3A574776AD}"/>
              </a:ext>
            </a:extLst>
          </p:cNvPr>
          <p:cNvSpPr/>
          <p:nvPr/>
        </p:nvSpPr>
        <p:spPr>
          <a:xfrm>
            <a:off x="6297639" y="5780992"/>
            <a:ext cx="606801" cy="207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9D9C2C0-91AA-E5AA-2448-B0B7C2FA91A0}"/>
              </a:ext>
            </a:extLst>
          </p:cNvPr>
          <p:cNvSpPr>
            <a:spLocks noGrp="1"/>
          </p:cNvSpPr>
          <p:nvPr>
            <p:ph type="sldNum" sz="quarter" idx="12"/>
          </p:nvPr>
        </p:nvSpPr>
        <p:spPr/>
        <p:txBody>
          <a:bodyPr/>
          <a:lstStyle/>
          <a:p>
            <a:fld id="{4AD72193-2778-4F28-8FB6-2AF7846BFD67}" type="slidenum">
              <a:rPr kumimoji="1" lang="ja-JP" altLang="en-US" smtClean="0"/>
              <a:t>11</a:t>
            </a:fld>
            <a:endParaRPr kumimoji="1" lang="ja-JP" altLang="en-US"/>
          </a:p>
        </p:txBody>
      </p:sp>
      <p:sp>
        <p:nvSpPr>
          <p:cNvPr id="74" name="円/楕円 68">
            <a:extLst>
              <a:ext uri="{FF2B5EF4-FFF2-40B4-BE49-F238E27FC236}">
                <a16:creationId xmlns:a16="http://schemas.microsoft.com/office/drawing/2014/main" id="{EAA6B7CF-5B45-8AEC-3306-7DA7B4F92658}"/>
              </a:ext>
            </a:extLst>
          </p:cNvPr>
          <p:cNvSpPr/>
          <p:nvPr/>
        </p:nvSpPr>
        <p:spPr>
          <a:xfrm>
            <a:off x="4149480" y="3325553"/>
            <a:ext cx="1080000" cy="1080000"/>
          </a:xfrm>
          <a:prstGeom prst="ellipse">
            <a:avLst/>
          </a:prstGeom>
          <a:solidFill>
            <a:schemeClr val="accent2">
              <a:lumMod val="60000"/>
              <a:lumOff val="40000"/>
            </a:schemeClr>
          </a:solidFill>
          <a:ln w="25400" cap="flat" cmpd="sng" algn="ctr">
            <a:noFill/>
            <a:prstDash val="solid"/>
          </a:ln>
          <a:effectLst/>
          <a:scene3d>
            <a:camera prst="orthographicFront"/>
            <a:lightRig rig="threePt" dir="t"/>
          </a:scene3d>
          <a:sp3d>
            <a:bevelT w="449580" h="449580"/>
            <a:bevelB w="0" h="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6" name="正方形/長方形 175">
            <a:extLst>
              <a:ext uri="{FF2B5EF4-FFF2-40B4-BE49-F238E27FC236}">
                <a16:creationId xmlns:a16="http://schemas.microsoft.com/office/drawing/2014/main" id="{CD37382B-EB67-948C-F655-5274EB890C5A}"/>
              </a:ext>
            </a:extLst>
          </p:cNvPr>
          <p:cNvSpPr/>
          <p:nvPr/>
        </p:nvSpPr>
        <p:spPr>
          <a:xfrm>
            <a:off x="5154730" y="1458847"/>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77" name="図 176">
            <a:extLst>
              <a:ext uri="{FF2B5EF4-FFF2-40B4-BE49-F238E27FC236}">
                <a16:creationId xmlns:a16="http://schemas.microsoft.com/office/drawing/2014/main" id="{8290CA31-353D-3958-FA13-05B724F1E079}"/>
              </a:ext>
            </a:extLst>
          </p:cNvPr>
          <p:cNvPicPr>
            <a:picLocks noChangeAspect="1"/>
          </p:cNvPicPr>
          <p:nvPr/>
        </p:nvPicPr>
        <p:blipFill rotWithShape="1">
          <a:blip r:embed="rId2"/>
          <a:srcRect b="47614"/>
          <a:stretch/>
        </p:blipFill>
        <p:spPr>
          <a:xfrm>
            <a:off x="6747450" y="3409330"/>
            <a:ext cx="3640662" cy="1568991"/>
          </a:xfrm>
          <a:prstGeom prst="rect">
            <a:avLst/>
          </a:prstGeom>
        </p:spPr>
      </p:pic>
      <p:sp>
        <p:nvSpPr>
          <p:cNvPr id="182" name="正方形/長方形 181">
            <a:extLst>
              <a:ext uri="{FF2B5EF4-FFF2-40B4-BE49-F238E27FC236}">
                <a16:creationId xmlns:a16="http://schemas.microsoft.com/office/drawing/2014/main" id="{B3875B74-D0BE-1DA0-A270-4381367B7A3C}"/>
              </a:ext>
            </a:extLst>
          </p:cNvPr>
          <p:cNvSpPr/>
          <p:nvPr/>
        </p:nvSpPr>
        <p:spPr>
          <a:xfrm>
            <a:off x="4529633" y="4244156"/>
            <a:ext cx="288000" cy="288000"/>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cxnSp>
        <p:nvCxnSpPr>
          <p:cNvPr id="183" name="直線コネクタ 182">
            <a:extLst>
              <a:ext uri="{FF2B5EF4-FFF2-40B4-BE49-F238E27FC236}">
                <a16:creationId xmlns:a16="http://schemas.microsoft.com/office/drawing/2014/main" id="{50AFB34F-8AC0-0760-D62D-9825F72EF598}"/>
              </a:ext>
            </a:extLst>
          </p:cNvPr>
          <p:cNvCxnSpPr>
            <a:cxnSpLocks/>
          </p:cNvCxnSpPr>
          <p:nvPr/>
        </p:nvCxnSpPr>
        <p:spPr>
          <a:xfrm flipH="1">
            <a:off x="4817633" y="3307154"/>
            <a:ext cx="1783407" cy="96120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F0A1376-11C6-3579-81DE-D42AD60A94F1}"/>
              </a:ext>
            </a:extLst>
          </p:cNvPr>
          <p:cNvCxnSpPr>
            <a:cxnSpLocks/>
          </p:cNvCxnSpPr>
          <p:nvPr/>
        </p:nvCxnSpPr>
        <p:spPr>
          <a:xfrm>
            <a:off x="4858370" y="4543025"/>
            <a:ext cx="1742670" cy="42462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7" name="正方形/長方形 186">
            <a:extLst>
              <a:ext uri="{FF2B5EF4-FFF2-40B4-BE49-F238E27FC236}">
                <a16:creationId xmlns:a16="http://schemas.microsoft.com/office/drawing/2014/main" id="{03159197-53F0-16F7-CDFF-B19A541174B8}"/>
              </a:ext>
            </a:extLst>
          </p:cNvPr>
          <p:cNvSpPr/>
          <p:nvPr/>
        </p:nvSpPr>
        <p:spPr>
          <a:xfrm>
            <a:off x="6601040" y="3307154"/>
            <a:ext cx="3559239" cy="169736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192" name="正方形/長方形 191">
            <a:extLst>
              <a:ext uri="{FF2B5EF4-FFF2-40B4-BE49-F238E27FC236}">
                <a16:creationId xmlns:a16="http://schemas.microsoft.com/office/drawing/2014/main" id="{7615F2F9-3339-5E51-BA2C-72B4A9688A33}"/>
              </a:ext>
            </a:extLst>
          </p:cNvPr>
          <p:cNvSpPr/>
          <p:nvPr/>
        </p:nvSpPr>
        <p:spPr>
          <a:xfrm>
            <a:off x="5229480" y="2844327"/>
            <a:ext cx="1272297" cy="258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3" name="図 192">
            <a:extLst>
              <a:ext uri="{FF2B5EF4-FFF2-40B4-BE49-F238E27FC236}">
                <a16:creationId xmlns:a16="http://schemas.microsoft.com/office/drawing/2014/main" id="{A216DFF4-08E1-9CA4-B5A5-C445DE863895}"/>
              </a:ext>
            </a:extLst>
          </p:cNvPr>
          <p:cNvPicPr>
            <a:picLocks noChangeAspect="1"/>
          </p:cNvPicPr>
          <p:nvPr/>
        </p:nvPicPr>
        <p:blipFill rotWithShape="1">
          <a:blip r:embed="rId2"/>
          <a:srcRect t="91650" r="65860"/>
          <a:stretch/>
        </p:blipFill>
        <p:spPr>
          <a:xfrm>
            <a:off x="8825104" y="2893210"/>
            <a:ext cx="1481147" cy="298036"/>
          </a:xfrm>
          <a:prstGeom prst="rect">
            <a:avLst/>
          </a:prstGeom>
        </p:spPr>
      </p:pic>
      <p:sp>
        <p:nvSpPr>
          <p:cNvPr id="194" name="テキスト ボックス 193">
            <a:extLst>
              <a:ext uri="{FF2B5EF4-FFF2-40B4-BE49-F238E27FC236}">
                <a16:creationId xmlns:a16="http://schemas.microsoft.com/office/drawing/2014/main" id="{00C491C6-2434-AFE6-1B86-D5DB7C706FFE}"/>
              </a:ext>
            </a:extLst>
          </p:cNvPr>
          <p:cNvSpPr txBox="1"/>
          <p:nvPr/>
        </p:nvSpPr>
        <p:spPr>
          <a:xfrm>
            <a:off x="0" y="6454598"/>
            <a:ext cx="5795194" cy="400110"/>
          </a:xfrm>
          <a:prstGeom prst="rect">
            <a:avLst/>
          </a:prstGeom>
          <a:noFill/>
        </p:spPr>
        <p:txBody>
          <a:bodyPr wrap="square" rtlCol="0">
            <a:spAutoFit/>
          </a:bodyPr>
          <a:lstStyle/>
          <a:p>
            <a:r>
              <a:rPr lang="en-US" altLang="ja-JP"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r>
              <a:rPr lang="ja-JP" altLang="en-US" sz="11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体内の粒子は身体に害をなすことなく、数日後に排出される（蓄積された場合も</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Tree>
    <p:extLst>
      <p:ext uri="{BB962C8B-B14F-4D97-AF65-F5344CB8AC3E}">
        <p14:creationId xmlns:p14="http://schemas.microsoft.com/office/powerpoint/2010/main" val="94606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78046-00C2-241E-F196-35D158451895}"/>
              </a:ext>
            </a:extLst>
          </p:cNvPr>
          <p:cNvSpPr>
            <a:spLocks noGrp="1"/>
          </p:cNvSpPr>
          <p:nvPr>
            <p:ph type="title"/>
          </p:nvPr>
        </p:nvSpPr>
        <p:spPr/>
        <p:txBody>
          <a:bodyPr/>
          <a:lstStyle/>
          <a:p>
            <a:r>
              <a:rPr kumimoji="1" lang="ja-JP" altLang="en-US"/>
              <a:t>磁性ナノ粒子の磁化特性</a:t>
            </a:r>
          </a:p>
        </p:txBody>
      </p:sp>
      <p:grpSp>
        <p:nvGrpSpPr>
          <p:cNvPr id="5" name="グループ化 4">
            <a:extLst>
              <a:ext uri="{FF2B5EF4-FFF2-40B4-BE49-F238E27FC236}">
                <a16:creationId xmlns:a16="http://schemas.microsoft.com/office/drawing/2014/main" id="{E8BBA87B-EDEC-3439-BB43-3301B27DCCEA}"/>
              </a:ext>
            </a:extLst>
          </p:cNvPr>
          <p:cNvGrpSpPr/>
          <p:nvPr/>
        </p:nvGrpSpPr>
        <p:grpSpPr>
          <a:xfrm>
            <a:off x="1633818" y="1284194"/>
            <a:ext cx="9976598" cy="5056281"/>
            <a:chOff x="2393699" y="966732"/>
            <a:chExt cx="9340654" cy="5257459"/>
          </a:xfrm>
        </p:grpSpPr>
        <p:grpSp>
          <p:nvGrpSpPr>
            <p:cNvPr id="9" name="グループ化 8">
              <a:extLst>
                <a:ext uri="{FF2B5EF4-FFF2-40B4-BE49-F238E27FC236}">
                  <a16:creationId xmlns:a16="http://schemas.microsoft.com/office/drawing/2014/main" id="{27C07464-6C98-9206-DB07-1786931F69E7}"/>
                </a:ext>
              </a:extLst>
            </p:cNvPr>
            <p:cNvGrpSpPr/>
            <p:nvPr/>
          </p:nvGrpSpPr>
          <p:grpSpPr>
            <a:xfrm>
              <a:off x="2393699" y="966732"/>
              <a:ext cx="7269785" cy="5029639"/>
              <a:chOff x="2393699" y="1124792"/>
              <a:chExt cx="7269785" cy="5029639"/>
            </a:xfrm>
          </p:grpSpPr>
          <p:grpSp>
            <p:nvGrpSpPr>
              <p:cNvPr id="15" name="グループ化 14">
                <a:extLst>
                  <a:ext uri="{FF2B5EF4-FFF2-40B4-BE49-F238E27FC236}">
                    <a16:creationId xmlns:a16="http://schemas.microsoft.com/office/drawing/2014/main" id="{59440341-61E4-6A3F-FCD7-D03F17D5A2E4}"/>
                  </a:ext>
                </a:extLst>
              </p:cNvPr>
              <p:cNvGrpSpPr/>
              <p:nvPr/>
            </p:nvGrpSpPr>
            <p:grpSpPr>
              <a:xfrm>
                <a:off x="3264302" y="1461669"/>
                <a:ext cx="6235386" cy="4377070"/>
                <a:chOff x="3264302" y="1461669"/>
                <a:chExt cx="6235386" cy="4377070"/>
              </a:xfrm>
            </p:grpSpPr>
            <p:sp>
              <p:nvSpPr>
                <p:cNvPr id="17" name="フローチャート: 処理 16">
                  <a:extLst>
                    <a:ext uri="{FF2B5EF4-FFF2-40B4-BE49-F238E27FC236}">
                      <a16:creationId xmlns:a16="http://schemas.microsoft.com/office/drawing/2014/main" id="{9F79F2D2-786B-FA7A-ED8C-15A7FC468A20}"/>
                    </a:ext>
                  </a:extLst>
                </p:cNvPr>
                <p:cNvSpPr/>
                <p:nvPr/>
              </p:nvSpPr>
              <p:spPr>
                <a:xfrm>
                  <a:off x="3497342" y="2021971"/>
                  <a:ext cx="5326510" cy="3816768"/>
                </a:xfrm>
                <a:prstGeom prst="flowChartProcess">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8" name="フローチャート: 処理 17">
                  <a:extLst>
                    <a:ext uri="{FF2B5EF4-FFF2-40B4-BE49-F238E27FC236}">
                      <a16:creationId xmlns:a16="http://schemas.microsoft.com/office/drawing/2014/main" id="{6C1CE011-53B3-B2FD-A4D2-18280A61F164}"/>
                    </a:ext>
                  </a:extLst>
                </p:cNvPr>
                <p:cNvSpPr/>
                <p:nvPr/>
              </p:nvSpPr>
              <p:spPr>
                <a:xfrm>
                  <a:off x="5523501" y="2021971"/>
                  <a:ext cx="1296000" cy="3816768"/>
                </a:xfrm>
                <a:prstGeom prst="flowChartProcess">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19" name="右矢印 5">
                  <a:extLst>
                    <a:ext uri="{FF2B5EF4-FFF2-40B4-BE49-F238E27FC236}">
                      <a16:creationId xmlns:a16="http://schemas.microsoft.com/office/drawing/2014/main" id="{838157AF-0883-AAF4-EEFF-5F1DC2A97C32}"/>
                    </a:ext>
                  </a:extLst>
                </p:cNvPr>
                <p:cNvSpPr/>
                <p:nvPr/>
              </p:nvSpPr>
              <p:spPr>
                <a:xfrm rot="16200000">
                  <a:off x="4208199" y="3826110"/>
                  <a:ext cx="3873454"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p:sp>
              <p:nvSpPr>
                <p:cNvPr id="20" name="右矢印 6">
                  <a:extLst>
                    <a:ext uri="{FF2B5EF4-FFF2-40B4-BE49-F238E27FC236}">
                      <a16:creationId xmlns:a16="http://schemas.microsoft.com/office/drawing/2014/main" id="{38B4106F-D78C-2C1E-4977-C1E868134331}"/>
                    </a:ext>
                  </a:extLst>
                </p:cNvPr>
                <p:cNvSpPr/>
                <p:nvPr/>
              </p:nvSpPr>
              <p:spPr>
                <a:xfrm>
                  <a:off x="3264302" y="3877119"/>
                  <a:ext cx="5760000" cy="144000"/>
                </a:xfrm>
                <a:prstGeom prst="rightArrow">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游明朝" panose="02020400000000000000" pitchFamily="18" charset="-128"/>
                    <a:ea typeface="游明朝" panose="02020400000000000000" pitchFamily="18" charset="-128"/>
                  </a:endParaRP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1BB1D13-9E53-5341-8EB9-00A5E6C24C1E}"/>
                        </a:ext>
                      </a:extLst>
                    </p:cNvPr>
                    <p:cNvSpPr txBox="1"/>
                    <p:nvPr/>
                  </p:nvSpPr>
                  <p:spPr>
                    <a:xfrm>
                      <a:off x="5718492" y="1461669"/>
                      <a:ext cx="1193029" cy="361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a:latin typeface="Cambria Math" panose="02040503050406030204" pitchFamily="18" charset="0"/>
                                <a:cs typeface="Times New Roman" panose="02020603050405020304" pitchFamily="18" charset="0"/>
                              </a:rPr>
                              <m:t>磁化</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M</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smtClean="0">
                                <a:latin typeface="游明朝" panose="02020400000000000000" pitchFamily="18" charset="-128"/>
                                <a:ea typeface="游明朝" panose="02020400000000000000" pitchFamily="18" charset="-128"/>
                                <a:cs typeface="Times New Roman" panose="02020603050405020304" pitchFamily="18" charset="0"/>
                              </a:rPr>
                              <m:t>T</m:t>
                            </m:r>
                            <m:r>
                              <m:rPr>
                                <m:nor/>
                              </m:rPr>
                              <a:rPr lang="en-US" altLang="ja-JP" sz="1400" b="1" i="0" dirty="0" smtClean="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9" name="テキスト ボックス 8">
                      <a:extLst>
                        <a:ext uri="{FF2B5EF4-FFF2-40B4-BE49-F238E27FC236}">
                          <a16:creationId xmlns:a16="http://schemas.microsoft.com/office/drawing/2014/main" id="{DE28158D-C049-4921-9D7A-5BB66B061C04}"/>
                        </a:ext>
                      </a:extLst>
                    </p:cNvPr>
                    <p:cNvSpPr txBox="1">
                      <a:spLocks noRot="1" noChangeAspect="1" noMove="1" noResize="1" noEditPoints="1" noAdjustHandles="1" noChangeArrowheads="1" noChangeShapeType="1" noTextEdit="1"/>
                    </p:cNvSpPr>
                    <p:nvPr/>
                  </p:nvSpPr>
                  <p:spPr>
                    <a:xfrm>
                      <a:off x="5718492" y="1461669"/>
                      <a:ext cx="1193029" cy="361403"/>
                    </a:xfrm>
                    <a:prstGeom prst="rect">
                      <a:avLst/>
                    </a:prstGeom>
                    <a:blipFill>
                      <a:blip r:embed="rId3"/>
                      <a:stretch>
                        <a:fillRect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E9402B50-4648-854C-39F1-08679494C369}"/>
                        </a:ext>
                      </a:extLst>
                    </p:cNvPr>
                    <p:cNvSpPr txBox="1"/>
                    <p:nvPr/>
                  </p:nvSpPr>
                  <p:spPr>
                    <a:xfrm>
                      <a:off x="7615683" y="4012171"/>
                      <a:ext cx="1884005" cy="3735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ja-JP" altLang="en-US" sz="1400" b="1" i="1" dirty="0" smtClean="0">
                                <a:latin typeface="Cambria Math" panose="02040503050406030204" pitchFamily="18" charset="0"/>
                                <a:cs typeface="Times New Roman" panose="02020603050405020304" pitchFamily="18" charset="0"/>
                              </a:rPr>
                              <m:t>磁場強度</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H</m:t>
                            </m:r>
                            <m:r>
                              <m:rPr>
                                <m:nor/>
                              </m:rPr>
                              <a:rPr lang="en-US" altLang="ja-JP" sz="1400" b="1" i="1" dirty="0">
                                <a:latin typeface="游明朝" panose="02020400000000000000" pitchFamily="18" charset="-128"/>
                                <a:ea typeface="游明朝" panose="02020400000000000000" pitchFamily="18" charset="-128"/>
                                <a:cs typeface="Times New Roman" panose="02020603050405020304" pitchFamily="18" charset="0"/>
                              </a:rPr>
                              <m:t> </m:t>
                            </m:r>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sSubSup>
                              <m:sSubSupPr>
                                <m:ctrlPr>
                                  <a:rPr kumimoji="1" lang="en-US" altLang="ja-JP" sz="1400" b="1" i="1" smtClean="0">
                                    <a:latin typeface="Cambria Math" panose="02040503050406030204" pitchFamily="18" charset="0"/>
                                    <a:cs typeface="Times New Roman" panose="02020603050405020304" pitchFamily="18" charset="0"/>
                                  </a:rPr>
                                </m:ctrlPr>
                              </m:sSubSupPr>
                              <m:e>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T</m:t>
                                </m:r>
                                <m:r>
                                  <a:rPr kumimoji="1" lang="ja-JP" altLang="en-US" sz="1400" b="1" i="0" smtClean="0">
                                    <a:latin typeface="Cambria Math" panose="02040503050406030204" pitchFamily="18" charset="0"/>
                                    <a:cs typeface="Times New Roman" panose="02020603050405020304" pitchFamily="18" charset="0"/>
                                  </a:rPr>
                                  <m:t>𝛍</m:t>
                                </m:r>
                              </m:e>
                              <m:sub>
                                <m:r>
                                  <a:rPr kumimoji="1" lang="en-US" altLang="ja-JP" sz="1400" b="1" i="0" smtClean="0">
                                    <a:latin typeface="Cambria Math" panose="02040503050406030204" pitchFamily="18" charset="0"/>
                                    <a:cs typeface="Times New Roman" panose="02020603050405020304" pitchFamily="18" charset="0"/>
                                  </a:rPr>
                                  <m:t>𝟎</m:t>
                                </m:r>
                              </m:sub>
                              <m:sup>
                                <m:r>
                                  <a:rPr kumimoji="1" lang="en-US" altLang="ja-JP" sz="1400" b="1" i="0" smtClean="0">
                                    <a:latin typeface="Cambria Math" panose="02040503050406030204" pitchFamily="18" charset="0"/>
                                    <a:cs typeface="Times New Roman" panose="02020603050405020304" pitchFamily="18" charset="0"/>
                                  </a:rPr>
                                  <m:t>−</m:t>
                                </m:r>
                                <m:r>
                                  <a:rPr kumimoji="1" lang="en-US" altLang="ja-JP" sz="1400" b="1" i="0" smtClean="0">
                                    <a:latin typeface="Cambria Math" panose="02040503050406030204" pitchFamily="18" charset="0"/>
                                    <a:cs typeface="Times New Roman" panose="02020603050405020304" pitchFamily="18" charset="0"/>
                                  </a:rPr>
                                  <m:t>𝟏</m:t>
                                </m:r>
                              </m:sup>
                            </m:sSubSup>
                            <m:r>
                              <m:rPr>
                                <m:nor/>
                              </m:rPr>
                              <a:rPr lang="en-US" altLang="ja-JP" sz="1400" b="1" dirty="0">
                                <a:latin typeface="游明朝" panose="02020400000000000000" pitchFamily="18" charset="-128"/>
                                <a:ea typeface="游明朝" panose="02020400000000000000" pitchFamily="18" charset="-128"/>
                                <a:cs typeface="Times New Roman" panose="02020603050405020304" pitchFamily="18" charset="0"/>
                              </a:rPr>
                              <m:t>]</m:t>
                            </m:r>
                          </m:oMath>
                        </m:oMathPara>
                      </a14:m>
                      <a:endParaRPr kumimoji="1" lang="en-US" altLang="ja-JP" sz="1400" b="1" dirty="0">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10" name="テキスト ボックス 9">
                      <a:extLst>
                        <a:ext uri="{FF2B5EF4-FFF2-40B4-BE49-F238E27FC236}">
                          <a16:creationId xmlns:a16="http://schemas.microsoft.com/office/drawing/2014/main" id="{ABFBD978-92F7-419C-AB2A-4C3AB8EFB541}"/>
                        </a:ext>
                      </a:extLst>
                    </p:cNvPr>
                    <p:cNvSpPr txBox="1">
                      <a:spLocks noRot="1" noChangeAspect="1" noMove="1" noResize="1" noEditPoints="1" noAdjustHandles="1" noChangeArrowheads="1" noChangeShapeType="1" noTextEdit="1"/>
                    </p:cNvSpPr>
                    <p:nvPr/>
                  </p:nvSpPr>
                  <p:spPr>
                    <a:xfrm>
                      <a:off x="7615683" y="4012171"/>
                      <a:ext cx="1884005" cy="373501"/>
                    </a:xfrm>
                    <a:prstGeom prst="rect">
                      <a:avLst/>
                    </a:prstGeom>
                    <a:blipFill>
                      <a:blip r:embed="rId4"/>
                      <a:stretch>
                        <a:fillRect b="-377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16" name="グラフ 15">
                    <a:extLst>
                      <a:ext uri="{FF2B5EF4-FFF2-40B4-BE49-F238E27FC236}">
                        <a16:creationId xmlns:a16="http://schemas.microsoft.com/office/drawing/2014/main" id="{06B35302-231B-494C-2983-987C28AEFCC5}"/>
                      </a:ext>
                    </a:extLst>
                  </p:cNvPr>
                  <p:cNvGraphicFramePr>
                    <a:graphicFrameLocks/>
                  </p:cNvGraphicFramePr>
                  <p:nvPr>
                    <p:extLst>
                      <p:ext uri="{D42A27DB-BD31-4B8C-83A1-F6EECF244321}">
                        <p14:modId xmlns:p14="http://schemas.microsoft.com/office/powerpoint/2010/main" val="3772001871"/>
                      </p:ext>
                    </p:extLst>
                  </p:nvPr>
                </p:nvGraphicFramePr>
                <p:xfrm>
                  <a:off x="2393699" y="1124792"/>
                  <a:ext cx="7269785" cy="5029639"/>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grpSp>
        <p:sp>
          <p:nvSpPr>
            <p:cNvPr id="10" name="テキスト ボックス 9">
              <a:extLst>
                <a:ext uri="{FF2B5EF4-FFF2-40B4-BE49-F238E27FC236}">
                  <a16:creationId xmlns:a16="http://schemas.microsoft.com/office/drawing/2014/main" id="{888D310F-D429-42E0-42DF-74E929CF9E93}"/>
                </a:ext>
              </a:extLst>
            </p:cNvPr>
            <p:cNvSpPr txBox="1"/>
            <p:nvPr/>
          </p:nvSpPr>
          <p:spPr>
            <a:xfrm>
              <a:off x="5051455" y="5832282"/>
              <a:ext cx="2240091" cy="391909"/>
            </a:xfrm>
            <a:prstGeom prst="rect">
              <a:avLst/>
            </a:prstGeom>
            <a:noFill/>
          </p:spPr>
          <p:txBody>
            <a:bodyPr wrap="square" rtlCol="0">
              <a:spAutoFit/>
            </a:bodyPr>
            <a:lstStyle/>
            <a:p>
              <a:pPr algn="ctr"/>
              <a:r>
                <a:rPr lang="ja-JP" altLang="en-US" sz="1600" dirty="0">
                  <a:latin typeface="游明朝" panose="02020400000000000000" pitchFamily="18" charset="-128"/>
                  <a:ea typeface="游明朝" panose="02020400000000000000" pitchFamily="18" charset="-128"/>
                </a:rPr>
                <a:t>磁場ゼロ付近</a:t>
              </a:r>
              <a:endParaRPr kumimoji="1" lang="ja-JP" altLang="en-US" sz="1600" dirty="0">
                <a:latin typeface="游明朝" panose="02020400000000000000" pitchFamily="18" charset="-128"/>
                <a:ea typeface="游明朝" panose="02020400000000000000" pitchFamily="18" charset="-128"/>
              </a:endParaRPr>
            </a:p>
          </p:txBody>
        </p:sp>
        <p:sp>
          <p:nvSpPr>
            <p:cNvPr id="11" name="テキスト ボックス 10">
              <a:extLst>
                <a:ext uri="{FF2B5EF4-FFF2-40B4-BE49-F238E27FC236}">
                  <a16:creationId xmlns:a16="http://schemas.microsoft.com/office/drawing/2014/main" id="{180CC5E4-E7BD-CB15-C32F-D2EB6A73D883}"/>
                </a:ext>
              </a:extLst>
            </p:cNvPr>
            <p:cNvSpPr txBox="1"/>
            <p:nvPr/>
          </p:nvSpPr>
          <p:spPr>
            <a:xfrm>
              <a:off x="2683380" y="5823874"/>
              <a:ext cx="2240091"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2" name="テキスト ボックス 11">
              <a:extLst>
                <a:ext uri="{FF2B5EF4-FFF2-40B4-BE49-F238E27FC236}">
                  <a16:creationId xmlns:a16="http://schemas.microsoft.com/office/drawing/2014/main" id="{73122C79-83CB-138A-B145-3D0DF2E22CDB}"/>
                </a:ext>
              </a:extLst>
            </p:cNvPr>
            <p:cNvSpPr txBox="1"/>
            <p:nvPr/>
          </p:nvSpPr>
          <p:spPr>
            <a:xfrm>
              <a:off x="7332094" y="5788940"/>
              <a:ext cx="2257879" cy="391909"/>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磁場が強い領域</a:t>
              </a:r>
            </a:p>
          </p:txBody>
        </p:sp>
        <p:sp>
          <p:nvSpPr>
            <p:cNvPr id="13" name="テキスト ボックス 12">
              <a:extLst>
                <a:ext uri="{FF2B5EF4-FFF2-40B4-BE49-F238E27FC236}">
                  <a16:creationId xmlns:a16="http://schemas.microsoft.com/office/drawing/2014/main" id="{1F346DDF-66BD-F213-AFD9-D4C2DF802FD1}"/>
                </a:ext>
              </a:extLst>
            </p:cNvPr>
            <p:cNvSpPr txBox="1"/>
            <p:nvPr/>
          </p:nvSpPr>
          <p:spPr>
            <a:xfrm>
              <a:off x="7397822" y="2347036"/>
              <a:ext cx="4336531" cy="608042"/>
            </a:xfrm>
            <a:prstGeom prst="rect">
              <a:avLst/>
            </a:prstGeom>
            <a:noFill/>
          </p:spPr>
          <p:txBody>
            <a:bodyPr wrap="square" rtlCol="0">
              <a:spAutoFit/>
            </a:bodyPr>
            <a:lstStyle/>
            <a:p>
              <a:pPr algn="ctr"/>
              <a:r>
                <a:rPr lang="ja-JP" altLang="en-US" sz="1600" b="1">
                  <a:latin typeface="游明朝" panose="02020400000000000000" pitchFamily="18" charset="-128"/>
                  <a:ea typeface="游明朝" panose="02020400000000000000" pitchFamily="18" charset="-128"/>
                </a:rPr>
                <a:t>磁化飽和</a:t>
              </a:r>
              <a:r>
                <a:rPr lang="en-US" altLang="ja-JP" sz="1600" b="1">
                  <a:latin typeface="游明朝" panose="02020400000000000000" pitchFamily="18" charset="-128"/>
                  <a:ea typeface="游明朝" panose="02020400000000000000" pitchFamily="18" charset="-128"/>
                </a:rPr>
                <a:t>(</a:t>
              </a:r>
              <a:r>
                <a:rPr lang="ja-JP" altLang="en-US" sz="1600" b="1">
                  <a:latin typeface="游明朝" panose="02020400000000000000" pitchFamily="18" charset="-128"/>
                  <a:ea typeface="游明朝" panose="02020400000000000000" pitchFamily="18" charset="-128"/>
                </a:rPr>
                <a:t>これ以上磁化が大きくならない状態</a:t>
              </a:r>
              <a:r>
                <a:rPr lang="en-US" altLang="ja-JP" sz="1600" b="1">
                  <a:latin typeface="游明朝" panose="02020400000000000000" pitchFamily="18" charset="-128"/>
                  <a:ea typeface="游明朝" panose="02020400000000000000" pitchFamily="18" charset="-128"/>
                </a:rPr>
                <a:t>)</a:t>
              </a:r>
            </a:p>
            <a:p>
              <a:pPr algn="ctr"/>
              <a:endParaRPr kumimoji="1" lang="ja-JP" altLang="en-US" sz="1600" b="1" dirty="0">
                <a:latin typeface="游明朝" panose="02020400000000000000" pitchFamily="18" charset="-128"/>
                <a:ea typeface="游明朝" panose="02020400000000000000" pitchFamily="18" charset="-128"/>
              </a:endParaRPr>
            </a:p>
          </p:txBody>
        </p:sp>
        <p:sp>
          <p:nvSpPr>
            <p:cNvPr id="14" name="テキスト ボックス 13">
              <a:extLst>
                <a:ext uri="{FF2B5EF4-FFF2-40B4-BE49-F238E27FC236}">
                  <a16:creationId xmlns:a16="http://schemas.microsoft.com/office/drawing/2014/main" id="{A55B674A-180C-7B78-18DC-0190B5FEDCC3}"/>
                </a:ext>
              </a:extLst>
            </p:cNvPr>
            <p:cNvSpPr txBox="1"/>
            <p:nvPr/>
          </p:nvSpPr>
          <p:spPr>
            <a:xfrm>
              <a:off x="6503534" y="5079051"/>
              <a:ext cx="1524217" cy="391909"/>
            </a:xfrm>
            <a:prstGeom prst="rect">
              <a:avLst/>
            </a:prstGeom>
            <a:noFill/>
          </p:spPr>
          <p:txBody>
            <a:bodyPr wrap="square" rtlCol="0">
              <a:spAutoFit/>
            </a:bodyPr>
            <a:lstStyle/>
            <a:p>
              <a:pPr algn="ctr"/>
              <a:r>
                <a:rPr lang="ja-JP" altLang="en-US" sz="1600" b="1" dirty="0">
                  <a:solidFill>
                    <a:srgbClr val="FF0000"/>
                  </a:solidFill>
                  <a:latin typeface="游明朝" panose="02020400000000000000" pitchFamily="18" charset="-128"/>
                  <a:ea typeface="游明朝" panose="02020400000000000000" pitchFamily="18" charset="-128"/>
                </a:rPr>
                <a:t>線形的な反応</a:t>
              </a:r>
              <a:endParaRPr kumimoji="1" lang="ja-JP" altLang="en-US" sz="1600" b="1" dirty="0">
                <a:solidFill>
                  <a:srgbClr val="FF0000"/>
                </a:solidFill>
                <a:latin typeface="游明朝" panose="02020400000000000000" pitchFamily="18" charset="-128"/>
                <a:ea typeface="游明朝" panose="02020400000000000000" pitchFamily="18" charset="-128"/>
              </a:endParaRPr>
            </a:p>
          </p:txBody>
        </p:sp>
        <p:sp>
          <p:nvSpPr>
            <p:cNvPr id="4" name="テキスト ボックス 3">
              <a:extLst>
                <a:ext uri="{FF2B5EF4-FFF2-40B4-BE49-F238E27FC236}">
                  <a16:creationId xmlns:a16="http://schemas.microsoft.com/office/drawing/2014/main" id="{6CD62E19-DF43-942E-1A45-2F1DFB27A476}"/>
                </a:ext>
              </a:extLst>
            </p:cNvPr>
            <p:cNvSpPr txBox="1"/>
            <p:nvPr/>
          </p:nvSpPr>
          <p:spPr>
            <a:xfrm>
              <a:off x="3304409" y="4883096"/>
              <a:ext cx="1659070" cy="391910"/>
            </a:xfrm>
            <a:prstGeom prst="rect">
              <a:avLst/>
            </a:prstGeom>
            <a:noFill/>
          </p:spPr>
          <p:txBody>
            <a:bodyPr wrap="square" rtlCol="0">
              <a:spAutoFit/>
            </a:bodyPr>
            <a:lstStyle/>
            <a:p>
              <a:pPr algn="ctr"/>
              <a:r>
                <a:rPr lang="ja-JP" altLang="en-US" sz="1600" b="1" dirty="0">
                  <a:latin typeface="游明朝" panose="02020400000000000000" pitchFamily="18" charset="-128"/>
                  <a:ea typeface="游明朝" panose="02020400000000000000" pitchFamily="18" charset="-128"/>
                </a:rPr>
                <a:t>磁化飽和</a:t>
              </a:r>
              <a:endParaRPr kumimoji="1" lang="ja-JP" altLang="en-US" sz="1600" b="1" dirty="0">
                <a:latin typeface="游明朝" panose="02020400000000000000" pitchFamily="18" charset="-128"/>
                <a:ea typeface="游明朝" panose="02020400000000000000" pitchFamily="18" charset="-128"/>
              </a:endParaRPr>
            </a:p>
          </p:txBody>
        </p:sp>
      </p:grpSp>
      <p:sp>
        <p:nvSpPr>
          <p:cNvPr id="6" name="楕円 5">
            <a:extLst>
              <a:ext uri="{FF2B5EF4-FFF2-40B4-BE49-F238E27FC236}">
                <a16:creationId xmlns:a16="http://schemas.microsoft.com/office/drawing/2014/main" id="{4AD59DC9-03D8-4B5F-B8AC-554310EA54A3}"/>
              </a:ext>
            </a:extLst>
          </p:cNvPr>
          <p:cNvSpPr/>
          <p:nvPr/>
        </p:nvSpPr>
        <p:spPr>
          <a:xfrm>
            <a:off x="6494840" y="2194821"/>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53EA579-AC15-A558-ACFB-47203A822952}"/>
              </a:ext>
            </a:extLst>
          </p:cNvPr>
          <p:cNvSpPr/>
          <p:nvPr/>
        </p:nvSpPr>
        <p:spPr>
          <a:xfrm>
            <a:off x="2812602" y="5389298"/>
            <a:ext cx="1993536" cy="4247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41B0C7A-18AC-6E38-F8D6-32A19DB19449}"/>
              </a:ext>
            </a:extLst>
          </p:cNvPr>
          <p:cNvSpPr/>
          <p:nvPr/>
        </p:nvSpPr>
        <p:spPr>
          <a:xfrm>
            <a:off x="4985991" y="2317262"/>
            <a:ext cx="1374954" cy="34542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785994A6-4EB7-439F-C5FC-1C45D2D9633B}"/>
              </a:ext>
            </a:extLst>
          </p:cNvPr>
          <p:cNvCxnSpPr>
            <a:cxnSpLocks/>
          </p:cNvCxnSpPr>
          <p:nvPr/>
        </p:nvCxnSpPr>
        <p:spPr>
          <a:xfrm flipH="1">
            <a:off x="7557247" y="5183841"/>
            <a:ext cx="1573306" cy="1075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3A98E70-7E4A-C9EF-424D-834C92D6C116}"/>
              </a:ext>
            </a:extLst>
          </p:cNvPr>
          <p:cNvSpPr txBox="1"/>
          <p:nvPr/>
        </p:nvSpPr>
        <p:spPr>
          <a:xfrm>
            <a:off x="9198813" y="4860675"/>
            <a:ext cx="2411603" cy="646331"/>
          </a:xfrm>
          <a:prstGeom prst="rect">
            <a:avLst/>
          </a:prstGeom>
          <a:noFill/>
        </p:spPr>
        <p:txBody>
          <a:bodyPr wrap="square" rtlCol="0">
            <a:spAutoFit/>
          </a:bodyPr>
          <a:lstStyle/>
          <a:p>
            <a:r>
              <a:rPr lang="ja-JP" altLang="en-US" b="1"/>
              <a:t>この性質が信号検出に大きく関係する！</a:t>
            </a:r>
            <a:endParaRPr kumimoji="1" lang="ja-JP" altLang="en-US" b="1"/>
          </a:p>
        </p:txBody>
      </p:sp>
      <p:sp>
        <p:nvSpPr>
          <p:cNvPr id="3" name="スライド番号プレースホルダー 2">
            <a:extLst>
              <a:ext uri="{FF2B5EF4-FFF2-40B4-BE49-F238E27FC236}">
                <a16:creationId xmlns:a16="http://schemas.microsoft.com/office/drawing/2014/main" id="{38E08E9A-EB52-35CF-49EB-93A4C45B42C9}"/>
              </a:ext>
            </a:extLst>
          </p:cNvPr>
          <p:cNvSpPr>
            <a:spLocks noGrp="1"/>
          </p:cNvSpPr>
          <p:nvPr>
            <p:ph type="sldNum" sz="quarter" idx="12"/>
          </p:nvPr>
        </p:nvSpPr>
        <p:spPr/>
        <p:txBody>
          <a:bodyPr/>
          <a:lstStyle/>
          <a:p>
            <a:fld id="{4AD72193-2778-4F28-8FB6-2AF7846BFD67}" type="slidenum">
              <a:rPr kumimoji="1" lang="ja-JP" altLang="en-US" smtClean="0"/>
              <a:t>12</a:t>
            </a:fld>
            <a:endParaRPr kumimoji="1" lang="ja-JP" altLang="en-US"/>
          </a:p>
        </p:txBody>
      </p:sp>
    </p:spTree>
    <p:extLst>
      <p:ext uri="{BB962C8B-B14F-4D97-AF65-F5344CB8AC3E}">
        <p14:creationId xmlns:p14="http://schemas.microsoft.com/office/powerpoint/2010/main" val="3555073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t>磁性ナノ粒子を使った信号検出</a:t>
            </a:r>
            <a:endParaRPr lang="en-US" altLang="ja-JP"/>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1F1A6666-D85F-6047-0ADE-7B71BB8CD754}"/>
              </a:ext>
            </a:extLst>
          </p:cNvPr>
          <p:cNvSpPr>
            <a:spLocks noGrp="1"/>
          </p:cNvSpPr>
          <p:nvPr>
            <p:ph type="sldNum" sz="quarter" idx="12"/>
          </p:nvPr>
        </p:nvSpPr>
        <p:spPr/>
        <p:txBody>
          <a:bodyPr/>
          <a:lstStyle/>
          <a:p>
            <a:fld id="{4AD72193-2778-4F28-8FB6-2AF7846BFD67}" type="slidenum">
              <a:rPr kumimoji="1" lang="ja-JP" altLang="en-US" smtClean="0"/>
              <a:t>13</a:t>
            </a:fld>
            <a:endParaRPr kumimoji="1" lang="ja-JP" altLang="en-US"/>
          </a:p>
        </p:txBody>
      </p:sp>
    </p:spTree>
    <p:extLst>
      <p:ext uri="{BB962C8B-B14F-4D97-AF65-F5344CB8AC3E}">
        <p14:creationId xmlns:p14="http://schemas.microsoft.com/office/powerpoint/2010/main" val="288128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D5C898D8-0422-C896-791C-DC30EA87F02A}"/>
              </a:ext>
            </a:extLst>
          </p:cNvPr>
          <p:cNvSpPr/>
          <p:nvPr/>
        </p:nvSpPr>
        <p:spPr>
          <a:xfrm>
            <a:off x="7104025" y="3187191"/>
            <a:ext cx="4996348" cy="25298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latin typeface="+mn-lt"/>
              </a:rPr>
              <a:t>粒子の何を信号として検出するの？</a:t>
            </a:r>
          </a:p>
        </p:txBody>
      </p:sp>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kumimoji="1" lang="ja-JP" altLang="en-US"/>
              <a:t>粒子の</a:t>
            </a:r>
            <a:r>
              <a:rPr kumimoji="1" lang="ja-JP" altLang="en-US" sz="3200" b="1" u="sng"/>
              <a:t>磁化</a:t>
            </a:r>
            <a:r>
              <a:rPr kumimoji="1" lang="ja-JP" altLang="en-US" sz="3200" b="1"/>
              <a:t>の変化を誘導起電力</a:t>
            </a:r>
            <a:r>
              <a:rPr kumimoji="1" lang="ja-JP" altLang="en-US"/>
              <a:t>として、コイルで検出する</a:t>
            </a:r>
            <a:br>
              <a:rPr kumimoji="1" lang="en-US" altLang="ja-JP"/>
            </a:br>
            <a:endParaRPr kumimoji="1" lang="ja-JP" altLang="en-US"/>
          </a:p>
        </p:txBody>
      </p:sp>
      <p:pic>
        <p:nvPicPr>
          <p:cNvPr id="52" name="図 51">
            <a:extLst>
              <a:ext uri="{FF2B5EF4-FFF2-40B4-BE49-F238E27FC236}">
                <a16:creationId xmlns:a16="http://schemas.microsoft.com/office/drawing/2014/main" id="{EA86963F-77DC-031C-5E78-9547341ACA7D}"/>
              </a:ext>
            </a:extLst>
          </p:cNvPr>
          <p:cNvPicPr>
            <a:picLocks noChangeAspect="1"/>
          </p:cNvPicPr>
          <p:nvPr/>
        </p:nvPicPr>
        <p:blipFill>
          <a:blip r:embed="rId2"/>
          <a:stretch>
            <a:fillRect/>
          </a:stretch>
        </p:blipFill>
        <p:spPr>
          <a:xfrm>
            <a:off x="753380" y="3058171"/>
            <a:ext cx="6044748" cy="3175855"/>
          </a:xfrm>
          <a:prstGeom prst="rect">
            <a:avLst/>
          </a:prstGeom>
        </p:spPr>
      </p:pic>
      <p:cxnSp>
        <p:nvCxnSpPr>
          <p:cNvPr id="54" name="コネクタ: 曲線 53">
            <a:extLst>
              <a:ext uri="{FF2B5EF4-FFF2-40B4-BE49-F238E27FC236}">
                <a16:creationId xmlns:a16="http://schemas.microsoft.com/office/drawing/2014/main" id="{DF008BD4-4295-7E7B-E194-0B30EB19F6EF}"/>
              </a:ext>
            </a:extLst>
          </p:cNvPr>
          <p:cNvCxnSpPr>
            <a:cxnSpLocks/>
          </p:cNvCxnSpPr>
          <p:nvPr/>
        </p:nvCxnSpPr>
        <p:spPr>
          <a:xfrm rot="16200000" flipH="1">
            <a:off x="2512122" y="2295491"/>
            <a:ext cx="394840" cy="314151"/>
          </a:xfrm>
          <a:prstGeom prst="curvedConnector3">
            <a:avLst>
              <a:gd name="adj1" fmla="val 997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40E89AEF-DE73-9230-DCB6-5E8BA5A95D0A}"/>
              </a:ext>
            </a:extLst>
          </p:cNvPr>
          <p:cNvSpPr txBox="1"/>
          <p:nvPr/>
        </p:nvSpPr>
        <p:spPr>
          <a:xfrm>
            <a:off x="2866618" y="2463533"/>
            <a:ext cx="5860388" cy="707886"/>
          </a:xfrm>
          <a:prstGeom prst="rect">
            <a:avLst/>
          </a:prstGeom>
          <a:noFill/>
        </p:spPr>
        <p:txBody>
          <a:bodyPr wrap="square" rtlCol="0">
            <a:spAutoFit/>
          </a:bodyPr>
          <a:lstStyle/>
          <a:p>
            <a:r>
              <a:rPr lang="ja-JP" altLang="en-US" sz="200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磁性体に外部磁場をかけたときに</a:t>
            </a:r>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磁石となる現象（磁束を生じる）</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7C15DCA5-25CB-01E4-CCDA-05679002E113}"/>
              </a:ext>
            </a:extLst>
          </p:cNvPr>
          <p:cNvSpPr txBox="1"/>
          <p:nvPr/>
        </p:nvSpPr>
        <p:spPr>
          <a:xfrm>
            <a:off x="715464" y="6062184"/>
            <a:ext cx="6266933" cy="646331"/>
          </a:xfrm>
          <a:prstGeom prst="rect">
            <a:avLst/>
          </a:prstGeom>
          <a:noFill/>
        </p:spPr>
        <p:txBody>
          <a:bodyPr wrap="square" rtlCol="0">
            <a:spAutoFit/>
          </a:bodyPr>
          <a:lstStyle/>
          <a:p>
            <a:r>
              <a:rPr kumimoji="1" lang="en-US" altLang="ja-JP"/>
              <a:t>※</a:t>
            </a:r>
            <a:r>
              <a:rPr kumimoji="1" lang="ja-JP" altLang="en-US"/>
              <a:t>検出法のイメージとしては、コイルに磁石を近づけたり</a:t>
            </a:r>
            <a:br>
              <a:rPr kumimoji="1" lang="en-US" altLang="ja-JP"/>
            </a:br>
            <a:r>
              <a:rPr kumimoji="1" lang="ja-JP" altLang="en-US"/>
              <a:t>　遠ざけたりするときに起こる現象に近い</a:t>
            </a:r>
          </a:p>
        </p:txBody>
      </p:sp>
      <p:grpSp>
        <p:nvGrpSpPr>
          <p:cNvPr id="84" name="グループ化 83">
            <a:extLst>
              <a:ext uri="{FF2B5EF4-FFF2-40B4-BE49-F238E27FC236}">
                <a16:creationId xmlns:a16="http://schemas.microsoft.com/office/drawing/2014/main" id="{2D2F11D8-7CE1-6A99-E121-9A593D52F6F9}"/>
              </a:ext>
            </a:extLst>
          </p:cNvPr>
          <p:cNvGrpSpPr/>
          <p:nvPr/>
        </p:nvGrpSpPr>
        <p:grpSpPr>
          <a:xfrm>
            <a:off x="7434205" y="3171419"/>
            <a:ext cx="4678119" cy="2557953"/>
            <a:chOff x="7063378" y="2779243"/>
            <a:chExt cx="4983215" cy="2560260"/>
          </a:xfrm>
        </p:grpSpPr>
        <p:pic>
          <p:nvPicPr>
            <p:cNvPr id="65" name="図 64">
              <a:extLst>
                <a:ext uri="{FF2B5EF4-FFF2-40B4-BE49-F238E27FC236}">
                  <a16:creationId xmlns:a16="http://schemas.microsoft.com/office/drawing/2014/main" id="{83698967-CDD7-F8FF-428F-EAC8085CD289}"/>
                </a:ext>
              </a:extLst>
            </p:cNvPr>
            <p:cNvPicPr>
              <a:picLocks noChangeAspect="1"/>
            </p:cNvPicPr>
            <p:nvPr/>
          </p:nvPicPr>
          <p:blipFill>
            <a:blip r:embed="rId3"/>
            <a:stretch>
              <a:fillRect/>
            </a:stretch>
          </p:blipFill>
          <p:spPr>
            <a:xfrm>
              <a:off x="7063378" y="3287061"/>
              <a:ext cx="1282836" cy="1282836"/>
            </a:xfrm>
            <a:prstGeom prst="rect">
              <a:avLst/>
            </a:prstGeom>
          </p:spPr>
        </p:pic>
        <p:sp>
          <p:nvSpPr>
            <p:cNvPr id="66" name="矢印: 右 65">
              <a:extLst>
                <a:ext uri="{FF2B5EF4-FFF2-40B4-BE49-F238E27FC236}">
                  <a16:creationId xmlns:a16="http://schemas.microsoft.com/office/drawing/2014/main" id="{66500010-7A81-0DC2-23B0-007DD6908B3D}"/>
                </a:ext>
              </a:extLst>
            </p:cNvPr>
            <p:cNvSpPr/>
            <p:nvPr/>
          </p:nvSpPr>
          <p:spPr>
            <a:xfrm>
              <a:off x="8672061" y="3751199"/>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1" name="グループ化 80">
              <a:extLst>
                <a:ext uri="{FF2B5EF4-FFF2-40B4-BE49-F238E27FC236}">
                  <a16:creationId xmlns:a16="http://schemas.microsoft.com/office/drawing/2014/main" id="{DCC3ED24-CB9D-CA74-E2DF-46C0E261380D}"/>
                </a:ext>
              </a:extLst>
            </p:cNvPr>
            <p:cNvGrpSpPr/>
            <p:nvPr/>
          </p:nvGrpSpPr>
          <p:grpSpPr>
            <a:xfrm>
              <a:off x="9322113" y="3079507"/>
              <a:ext cx="2624399" cy="1545078"/>
              <a:chOff x="9282438" y="3427619"/>
              <a:chExt cx="2624399" cy="1545078"/>
            </a:xfrm>
          </p:grpSpPr>
          <p:pic>
            <p:nvPicPr>
              <p:cNvPr id="67" name="図 66">
                <a:extLst>
                  <a:ext uri="{FF2B5EF4-FFF2-40B4-BE49-F238E27FC236}">
                    <a16:creationId xmlns:a16="http://schemas.microsoft.com/office/drawing/2014/main" id="{86996C3E-9024-0C31-F002-13045430DBDC}"/>
                  </a:ext>
                </a:extLst>
              </p:cNvPr>
              <p:cNvPicPr>
                <a:picLocks noChangeAspect="1"/>
              </p:cNvPicPr>
              <p:nvPr/>
            </p:nvPicPr>
            <p:blipFill>
              <a:blip r:embed="rId3"/>
              <a:stretch>
                <a:fillRect/>
              </a:stretch>
            </p:blipFill>
            <p:spPr>
              <a:xfrm>
                <a:off x="9927352" y="3563087"/>
                <a:ext cx="1282836" cy="1282836"/>
              </a:xfrm>
              <a:prstGeom prst="rect">
                <a:avLst/>
              </a:prstGeom>
            </p:spPr>
          </p:pic>
          <p:sp>
            <p:nvSpPr>
              <p:cNvPr id="70" name="円弧 69">
                <a:extLst>
                  <a:ext uri="{FF2B5EF4-FFF2-40B4-BE49-F238E27FC236}">
                    <a16:creationId xmlns:a16="http://schemas.microsoft.com/office/drawing/2014/main" id="{1A9F0E39-C129-7A39-9BFC-3C52BE26287F}"/>
                  </a:ext>
                </a:extLst>
              </p:cNvPr>
              <p:cNvSpPr/>
              <p:nvPr/>
            </p:nvSpPr>
            <p:spPr>
              <a:xfrm rot="19839944">
                <a:off x="9563412" y="3647351"/>
                <a:ext cx="1514183" cy="707886"/>
              </a:xfrm>
              <a:prstGeom prst="arc">
                <a:avLst>
                  <a:gd name="adj1" fmla="val 8930003"/>
                  <a:gd name="adj2" fmla="val 976825"/>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441C9663-9438-C0C6-EAD7-10F34A3BA2D6}"/>
                  </a:ext>
                </a:extLst>
              </p:cNvPr>
              <p:cNvSpPr/>
              <p:nvPr/>
            </p:nvSpPr>
            <p:spPr>
              <a:xfrm rot="19839944">
                <a:off x="9282438" y="3468824"/>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円弧 71">
                <a:extLst>
                  <a:ext uri="{FF2B5EF4-FFF2-40B4-BE49-F238E27FC236}">
                    <a16:creationId xmlns:a16="http://schemas.microsoft.com/office/drawing/2014/main" id="{3BFA3E14-B544-0108-AFE8-4DB316FAFDF8}"/>
                  </a:ext>
                </a:extLst>
              </p:cNvPr>
              <p:cNvSpPr/>
              <p:nvPr/>
            </p:nvSpPr>
            <p:spPr>
              <a:xfrm rot="8990809">
                <a:off x="9987206" y="3962486"/>
                <a:ext cx="1919631" cy="961542"/>
              </a:xfrm>
              <a:prstGeom prst="arc">
                <a:avLst>
                  <a:gd name="adj1" fmla="val 7770809"/>
                  <a:gd name="adj2" fmla="val 1458639"/>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3" name="円弧 72">
                <a:extLst>
                  <a:ext uri="{FF2B5EF4-FFF2-40B4-BE49-F238E27FC236}">
                    <a16:creationId xmlns:a16="http://schemas.microsoft.com/office/drawing/2014/main" id="{490ED0C5-4FC6-ECEB-1C99-D546E81006FD}"/>
                  </a:ext>
                </a:extLst>
              </p:cNvPr>
              <p:cNvSpPr/>
              <p:nvPr/>
            </p:nvSpPr>
            <p:spPr>
              <a:xfrm rot="8829808">
                <a:off x="10113689" y="4038656"/>
                <a:ext cx="1514183" cy="707886"/>
              </a:xfrm>
              <a:prstGeom prst="arc">
                <a:avLst>
                  <a:gd name="adj1" fmla="val 8852276"/>
                  <a:gd name="adj2" fmla="val 1137577"/>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二等辺三角形 73">
                <a:extLst>
                  <a:ext uri="{FF2B5EF4-FFF2-40B4-BE49-F238E27FC236}">
                    <a16:creationId xmlns:a16="http://schemas.microsoft.com/office/drawing/2014/main" id="{1711D174-FFD2-A447-544E-CD453A3524C3}"/>
                  </a:ext>
                </a:extLst>
              </p:cNvPr>
              <p:cNvSpPr/>
              <p:nvPr/>
            </p:nvSpPr>
            <p:spPr>
              <a:xfrm rot="3056636">
                <a:off x="11279295" y="4711970"/>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二等辺三角形 74">
                <a:extLst>
                  <a:ext uri="{FF2B5EF4-FFF2-40B4-BE49-F238E27FC236}">
                    <a16:creationId xmlns:a16="http://schemas.microsoft.com/office/drawing/2014/main" id="{D74FE661-D39F-CA73-68B9-64F357E1C188}"/>
                  </a:ext>
                </a:extLst>
              </p:cNvPr>
              <p:cNvSpPr/>
              <p:nvPr/>
            </p:nvSpPr>
            <p:spPr>
              <a:xfrm rot="3480941">
                <a:off x="9941458" y="3446818"/>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二等辺三角形 75">
                <a:extLst>
                  <a:ext uri="{FF2B5EF4-FFF2-40B4-BE49-F238E27FC236}">
                    <a16:creationId xmlns:a16="http://schemas.microsoft.com/office/drawing/2014/main" id="{B72689C2-7F5F-C0E9-A25D-013F874600BC}"/>
                  </a:ext>
                </a:extLst>
              </p:cNvPr>
              <p:cNvSpPr/>
              <p:nvPr/>
            </p:nvSpPr>
            <p:spPr>
              <a:xfrm rot="3413678">
                <a:off x="10083394" y="361878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二等辺三角形 76">
                <a:extLst>
                  <a:ext uri="{FF2B5EF4-FFF2-40B4-BE49-F238E27FC236}">
                    <a16:creationId xmlns:a16="http://schemas.microsoft.com/office/drawing/2014/main" id="{284CFE1B-8713-20F3-27BC-BD9B4CDFB5B4}"/>
                  </a:ext>
                </a:extLst>
              </p:cNvPr>
              <p:cNvSpPr/>
              <p:nvPr/>
            </p:nvSpPr>
            <p:spPr>
              <a:xfrm rot="3377453">
                <a:off x="11129784" y="4507933"/>
                <a:ext cx="170193" cy="131795"/>
              </a:xfrm>
              <a:prstGeom prst="triangl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69F609A8-B2B4-2434-E7F9-2A8A90062BD5}"/>
                  </a:ext>
                </a:extLst>
              </p:cNvPr>
              <p:cNvSpPr txBox="1"/>
              <p:nvPr/>
            </p:nvSpPr>
            <p:spPr>
              <a:xfrm>
                <a:off x="9692324" y="4603365"/>
                <a:ext cx="530639" cy="369332"/>
              </a:xfrm>
              <a:prstGeom prst="rect">
                <a:avLst/>
              </a:prstGeom>
              <a:noFill/>
            </p:spPr>
            <p:txBody>
              <a:bodyPr wrap="square" rtlCol="0">
                <a:spAutoFit/>
              </a:bodyPr>
              <a:lstStyle/>
              <a:p>
                <a:r>
                  <a:rPr kumimoji="1" lang="en-US" altLang="ja-JP" b="1">
                    <a:solidFill>
                      <a:srgbClr val="0070C0"/>
                    </a:solidFill>
                  </a:rPr>
                  <a:t>S</a:t>
                </a:r>
                <a:endParaRPr kumimoji="1" lang="ja-JP" altLang="en-US" b="1">
                  <a:solidFill>
                    <a:srgbClr val="0070C0"/>
                  </a:solidFill>
                </a:endParaRPr>
              </a:p>
            </p:txBody>
          </p:sp>
          <p:sp>
            <p:nvSpPr>
              <p:cNvPr id="79" name="テキスト ボックス 78">
                <a:extLst>
                  <a:ext uri="{FF2B5EF4-FFF2-40B4-BE49-F238E27FC236}">
                    <a16:creationId xmlns:a16="http://schemas.microsoft.com/office/drawing/2014/main" id="{69BED273-3E63-E670-4327-D3A53BAD3384}"/>
                  </a:ext>
                </a:extLst>
              </p:cNvPr>
              <p:cNvSpPr txBox="1"/>
              <p:nvPr/>
            </p:nvSpPr>
            <p:spPr>
              <a:xfrm>
                <a:off x="11177997" y="3450507"/>
                <a:ext cx="530639" cy="369332"/>
              </a:xfrm>
              <a:prstGeom prst="rect">
                <a:avLst/>
              </a:prstGeom>
              <a:noFill/>
            </p:spPr>
            <p:txBody>
              <a:bodyPr wrap="square" rtlCol="0">
                <a:spAutoFit/>
              </a:bodyPr>
              <a:lstStyle/>
              <a:p>
                <a:r>
                  <a:rPr kumimoji="1" lang="en-US" altLang="ja-JP" b="1">
                    <a:solidFill>
                      <a:srgbClr val="FF0000"/>
                    </a:solidFill>
                  </a:rPr>
                  <a:t>N</a:t>
                </a:r>
                <a:endParaRPr kumimoji="1" lang="ja-JP" altLang="en-US" b="1">
                  <a:solidFill>
                    <a:srgbClr val="FF0000"/>
                  </a:solidFill>
                </a:endParaRPr>
              </a:p>
            </p:txBody>
          </p:sp>
        </p:grpSp>
        <p:sp>
          <p:nvSpPr>
            <p:cNvPr id="80" name="矢印: 下 79">
              <a:extLst>
                <a:ext uri="{FF2B5EF4-FFF2-40B4-BE49-F238E27FC236}">
                  <a16:creationId xmlns:a16="http://schemas.microsoft.com/office/drawing/2014/main" id="{ACFF5C30-FA14-5CAF-E50C-2C6EDCF10926}"/>
                </a:ext>
              </a:extLst>
            </p:cNvPr>
            <p:cNvSpPr/>
            <p:nvPr/>
          </p:nvSpPr>
          <p:spPr>
            <a:xfrm rot="14265365">
              <a:off x="9612421" y="2487944"/>
              <a:ext cx="2142873" cy="2725471"/>
            </a:xfrm>
            <a:prstGeom prst="downArrow">
              <a:avLst/>
            </a:prstGeom>
            <a:solidFill>
              <a:schemeClr val="accent4">
                <a:lumMod val="75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200F0575-558E-1187-3FA4-0E98B310ED26}"/>
                </a:ext>
              </a:extLst>
            </p:cNvPr>
            <p:cNvSpPr txBox="1"/>
            <p:nvPr/>
          </p:nvSpPr>
          <p:spPr>
            <a:xfrm>
              <a:off x="8469421" y="3388896"/>
              <a:ext cx="768547" cy="400110"/>
            </a:xfrm>
            <a:prstGeom prst="rect">
              <a:avLst/>
            </a:prstGeom>
            <a:noFill/>
          </p:spPr>
          <p:txBody>
            <a:bodyPr wrap="square" rtlCol="0">
              <a:spAutoFit/>
            </a:bodyPr>
            <a:lstStyle/>
            <a:p>
              <a:r>
                <a:rPr lang="ja-JP" altLang="en-US" sz="2000" b="1">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rPr>
                <a:t>磁化</a:t>
              </a:r>
              <a:endParaRPr lang="en-US" altLang="ja-JP" sz="2000" b="1" dirty="0">
                <a:solidFill>
                  <a:prstClr val="black"/>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sp>
          <p:nvSpPr>
            <p:cNvPr id="83" name="テキスト ボックス 82">
              <a:extLst>
                <a:ext uri="{FF2B5EF4-FFF2-40B4-BE49-F238E27FC236}">
                  <a16:creationId xmlns:a16="http://schemas.microsoft.com/office/drawing/2014/main" id="{58E07638-7827-C90E-C222-A2761A6F7310}"/>
                </a:ext>
              </a:extLst>
            </p:cNvPr>
            <p:cNvSpPr txBox="1"/>
            <p:nvPr/>
          </p:nvSpPr>
          <p:spPr>
            <a:xfrm>
              <a:off x="9155234" y="4939393"/>
              <a:ext cx="1465846" cy="400110"/>
            </a:xfrm>
            <a:prstGeom prst="rect">
              <a:avLst/>
            </a:prstGeom>
            <a:noFill/>
          </p:spPr>
          <p:txBody>
            <a:bodyPr wrap="square" rtlCol="0">
              <a:spAutoFit/>
            </a:bodyPr>
            <a:lstStyle/>
            <a:p>
              <a:r>
                <a:rPr lang="ja-JP" altLang="en-US" sz="200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rPr>
                <a:t>外部磁場</a:t>
              </a:r>
              <a:endParaRPr lang="en-US" altLang="ja-JP" sz="2000" dirty="0">
                <a:solidFill>
                  <a:schemeClr val="accent4">
                    <a:lumMod val="75000"/>
                  </a:schemeClr>
                </a:solidFill>
                <a:latin typeface="游ゴシック" panose="020B0400000000000000" pitchFamily="50" charset="-128"/>
                <a:ea typeface="游ゴシック" panose="020B0400000000000000" pitchFamily="50" charset="-128"/>
                <a:cs typeface="メイリオ" panose="020B0604030504040204" pitchFamily="50" charset="-128"/>
              </a:endParaRPr>
            </a:p>
          </p:txBody>
        </p:sp>
      </p:grpSp>
      <p:sp>
        <p:nvSpPr>
          <p:cNvPr id="3" name="四角形: 角を丸くする 2">
            <a:extLst>
              <a:ext uri="{FF2B5EF4-FFF2-40B4-BE49-F238E27FC236}">
                <a16:creationId xmlns:a16="http://schemas.microsoft.com/office/drawing/2014/main" id="{3E36B978-B5E8-CE7B-FBB2-C66DD2736A3C}"/>
              </a:ext>
            </a:extLst>
          </p:cNvPr>
          <p:cNvSpPr/>
          <p:nvPr/>
        </p:nvSpPr>
        <p:spPr>
          <a:xfrm>
            <a:off x="7238339" y="3006572"/>
            <a:ext cx="1955628" cy="355799"/>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磁化のイメージ</a:t>
            </a:r>
          </a:p>
        </p:txBody>
      </p:sp>
    </p:spTree>
    <p:extLst>
      <p:ext uri="{BB962C8B-B14F-4D97-AF65-F5344CB8AC3E}">
        <p14:creationId xmlns:p14="http://schemas.microsoft.com/office/powerpoint/2010/main" val="37906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コンテンツ プレースホルダー 2">
            <a:extLst>
              <a:ext uri="{FF2B5EF4-FFF2-40B4-BE49-F238E27FC236}">
                <a16:creationId xmlns:a16="http://schemas.microsoft.com/office/drawing/2014/main" id="{33B5B122-77CE-6B70-E452-D8D7F7563CB9}"/>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付近</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2F1B1BD-DF85-5626-B608-162F3BA8AFEB}"/>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8E7982F1-EB63-25A6-C4D4-068129B8A511}"/>
              </a:ext>
            </a:extLst>
          </p:cNvPr>
          <p:cNvGrpSpPr/>
          <p:nvPr/>
        </p:nvGrpSpPr>
        <p:grpSpPr>
          <a:xfrm>
            <a:off x="1545626" y="1776858"/>
            <a:ext cx="9100748" cy="5089006"/>
            <a:chOff x="858539" y="974877"/>
            <a:chExt cx="9828658" cy="5699803"/>
          </a:xfrm>
        </p:grpSpPr>
        <p:grpSp>
          <p:nvGrpSpPr>
            <p:cNvPr id="5" name="グループ化 4">
              <a:extLst>
                <a:ext uri="{FF2B5EF4-FFF2-40B4-BE49-F238E27FC236}">
                  <a16:creationId xmlns:a16="http://schemas.microsoft.com/office/drawing/2014/main" id="{248B277B-66E8-E4EF-E46B-C763B3E3BCEF}"/>
                </a:ext>
              </a:extLst>
            </p:cNvPr>
            <p:cNvGrpSpPr/>
            <p:nvPr/>
          </p:nvGrpSpPr>
          <p:grpSpPr>
            <a:xfrm>
              <a:off x="858539" y="2380621"/>
              <a:ext cx="3419283" cy="3130826"/>
              <a:chOff x="858539" y="2380621"/>
              <a:chExt cx="3419283" cy="3130826"/>
            </a:xfrm>
          </p:grpSpPr>
          <p:grpSp>
            <p:nvGrpSpPr>
              <p:cNvPr id="37" name="グループ化 36">
                <a:extLst>
                  <a:ext uri="{FF2B5EF4-FFF2-40B4-BE49-F238E27FC236}">
                    <a16:creationId xmlns:a16="http://schemas.microsoft.com/office/drawing/2014/main" id="{4423E34E-7CEF-F6F5-A1A7-27322A57AD6D}"/>
                  </a:ext>
                </a:extLst>
              </p:cNvPr>
              <p:cNvGrpSpPr/>
              <p:nvPr/>
            </p:nvGrpSpPr>
            <p:grpSpPr>
              <a:xfrm>
                <a:off x="858539" y="2380621"/>
                <a:ext cx="1410572" cy="2667104"/>
                <a:chOff x="221471" y="1807766"/>
                <a:chExt cx="1827594" cy="3455612"/>
              </a:xfrm>
            </p:grpSpPr>
            <p:pic>
              <p:nvPicPr>
                <p:cNvPr id="46" name="Picture 2" descr="C:\Users\ishihara\Desktop\カラーバー.bmp">
                  <a:extLst>
                    <a:ext uri="{FF2B5EF4-FFF2-40B4-BE49-F238E27FC236}">
                      <a16:creationId xmlns:a16="http://schemas.microsoft.com/office/drawing/2014/main" id="{18823D03-0F96-CC2F-37C8-B94D9C2CE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a:extLst>
                    <a:ext uri="{FF2B5EF4-FFF2-40B4-BE49-F238E27FC236}">
                      <a16:creationId xmlns:a16="http://schemas.microsoft.com/office/drawing/2014/main" id="{CEB76A2A-D58A-8BF6-EC18-AA61F97B6F73}"/>
                    </a:ext>
                  </a:extLst>
                </p:cNvPr>
                <p:cNvSpPr txBox="1"/>
                <p:nvPr/>
              </p:nvSpPr>
              <p:spPr>
                <a:xfrm>
                  <a:off x="1141912" y="4816748"/>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8" name="テキスト ボックス 47">
                  <a:extLst>
                    <a:ext uri="{FF2B5EF4-FFF2-40B4-BE49-F238E27FC236}">
                      <a16:creationId xmlns:a16="http://schemas.microsoft.com/office/drawing/2014/main" id="{8E2E6CB8-0D04-BED0-7BF3-19047482F372}"/>
                    </a:ext>
                  </a:extLst>
                </p:cNvPr>
                <p:cNvSpPr txBox="1"/>
                <p:nvPr/>
              </p:nvSpPr>
              <p:spPr>
                <a:xfrm>
                  <a:off x="1141876" y="2357351"/>
                  <a:ext cx="509617" cy="446630"/>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9" name="テキスト ボックス 48">
                  <a:extLst>
                    <a:ext uri="{FF2B5EF4-FFF2-40B4-BE49-F238E27FC236}">
                      <a16:creationId xmlns:a16="http://schemas.microsoft.com/office/drawing/2014/main" id="{21601AB7-D313-24C3-DE3E-1E07E4140B89}"/>
                    </a:ext>
                  </a:extLst>
                </p:cNvPr>
                <p:cNvSpPr txBox="1"/>
                <p:nvPr/>
              </p:nvSpPr>
              <p:spPr>
                <a:xfrm>
                  <a:off x="221471" y="1807766"/>
                  <a:ext cx="1827594" cy="502148"/>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0" name="正方形/長方形 49">
                  <a:extLst>
                    <a:ext uri="{FF2B5EF4-FFF2-40B4-BE49-F238E27FC236}">
                      <a16:creationId xmlns:a16="http://schemas.microsoft.com/office/drawing/2014/main" id="{9CDE2245-EAD8-4FB1-5B34-4B7F1623CD2B}"/>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8" name="グループ化 37">
                <a:extLst>
                  <a:ext uri="{FF2B5EF4-FFF2-40B4-BE49-F238E27FC236}">
                    <a16:creationId xmlns:a16="http://schemas.microsoft.com/office/drawing/2014/main" id="{C4A9A446-FC0D-8492-1E54-9FE0209FC400}"/>
                  </a:ext>
                </a:extLst>
              </p:cNvPr>
              <p:cNvGrpSpPr/>
              <p:nvPr/>
            </p:nvGrpSpPr>
            <p:grpSpPr>
              <a:xfrm>
                <a:off x="2220587" y="2923143"/>
                <a:ext cx="1970374" cy="1970072"/>
                <a:chOff x="2273606" y="1588683"/>
                <a:chExt cx="2881845" cy="2881400"/>
              </a:xfrm>
            </p:grpSpPr>
            <p:pic>
              <p:nvPicPr>
                <p:cNvPr id="42" name="図 41">
                  <a:extLst>
                    <a:ext uri="{FF2B5EF4-FFF2-40B4-BE49-F238E27FC236}">
                      <a16:creationId xmlns:a16="http://schemas.microsoft.com/office/drawing/2014/main" id="{C210D416-6438-01A3-DDA0-767F9097E9D1}"/>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43" name="正方形/長方形 42">
                  <a:extLst>
                    <a:ext uri="{FF2B5EF4-FFF2-40B4-BE49-F238E27FC236}">
                      <a16:creationId xmlns:a16="http://schemas.microsoft.com/office/drawing/2014/main" id="{AD8B9260-CE72-DF8E-A4B0-B37D5448130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44" name="テキスト ボックス 43">
                  <a:extLst>
                    <a:ext uri="{FF2B5EF4-FFF2-40B4-BE49-F238E27FC236}">
                      <a16:creationId xmlns:a16="http://schemas.microsoft.com/office/drawing/2014/main" id="{2ADBA569-84AB-D665-5C01-5684AF644B28}"/>
                    </a:ext>
                  </a:extLst>
                </p:cNvPr>
                <p:cNvSpPr txBox="1"/>
                <p:nvPr/>
              </p:nvSpPr>
              <p:spPr>
                <a:xfrm>
                  <a:off x="2678300" y="1829568"/>
                  <a:ext cx="2070611" cy="857102"/>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正方形/長方形 44">
                  <a:extLst>
                    <a:ext uri="{FF2B5EF4-FFF2-40B4-BE49-F238E27FC236}">
                      <a16:creationId xmlns:a16="http://schemas.microsoft.com/office/drawing/2014/main" id="{7CC116BC-A061-C6D1-72AA-CCA538B1FC0E}"/>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937DE4BA-E6D8-B448-0C7B-F62D68C50801}"/>
                  </a:ext>
                </a:extLst>
              </p:cNvPr>
              <p:cNvGrpSpPr/>
              <p:nvPr/>
            </p:nvGrpSpPr>
            <p:grpSpPr>
              <a:xfrm>
                <a:off x="2269030" y="4988227"/>
                <a:ext cx="2008792" cy="523220"/>
                <a:chOff x="2105824" y="5163316"/>
                <a:chExt cx="2331123" cy="523220"/>
              </a:xfrm>
            </p:grpSpPr>
            <p:sp>
              <p:nvSpPr>
                <p:cNvPr id="40" name="テキスト ボックス 39">
                  <a:extLst>
                    <a:ext uri="{FF2B5EF4-FFF2-40B4-BE49-F238E27FC236}">
                      <a16:creationId xmlns:a16="http://schemas.microsoft.com/office/drawing/2014/main" id="{128ECF71-DDC5-D8F5-F639-727EED9D1641}"/>
                    </a:ext>
                  </a:extLst>
                </p:cNvPr>
                <p:cNvSpPr txBox="1"/>
                <p:nvPr/>
              </p:nvSpPr>
              <p:spPr>
                <a:xfrm>
                  <a:off x="2263269" y="5163316"/>
                  <a:ext cx="2173678"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41" name="星 7 10">
                  <a:extLst>
                    <a:ext uri="{FF2B5EF4-FFF2-40B4-BE49-F238E27FC236}">
                      <a16:creationId xmlns:a16="http://schemas.microsoft.com/office/drawing/2014/main" id="{F5138DD2-9B53-69BE-60A7-38D59A88D57D}"/>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0624B410-9513-A27D-427B-88E8630562CA}"/>
                </a:ext>
              </a:extLst>
            </p:cNvPr>
            <p:cNvCxnSpPr/>
            <p:nvPr/>
          </p:nvCxnSpPr>
          <p:spPr>
            <a:xfrm flipH="1" flipV="1">
              <a:off x="6048423" y="1385274"/>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029ACD89-5D21-F5A6-E48D-86BCA06DD4AF}"/>
                </a:ext>
              </a:extLst>
            </p:cNvPr>
            <p:cNvCxnSpPr/>
            <p:nvPr/>
          </p:nvCxnSpPr>
          <p:spPr>
            <a:xfrm flipH="1" flipV="1">
              <a:off x="7926312" y="1413826"/>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2374BFDB-C11B-6265-798B-9697EA686797}"/>
                </a:ext>
              </a:extLst>
            </p:cNvPr>
            <p:cNvCxnSpPr/>
            <p:nvPr/>
          </p:nvCxnSpPr>
          <p:spPr>
            <a:xfrm flipV="1">
              <a:off x="7989063" y="4861720"/>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CFCD783E-1E3A-D802-E14D-FCD469D70840}"/>
                </a:ext>
              </a:extLst>
            </p:cNvPr>
            <p:cNvCxnSpPr/>
            <p:nvPr/>
          </p:nvCxnSpPr>
          <p:spPr>
            <a:xfrm flipH="1" flipV="1">
              <a:off x="7975209" y="3739862"/>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7680AEF1-D080-C6A8-77F1-C8DB1141E1F6}"/>
                </a:ext>
              </a:extLst>
            </p:cNvPr>
            <p:cNvCxnSpPr/>
            <p:nvPr/>
          </p:nvCxnSpPr>
          <p:spPr>
            <a:xfrm flipH="1" flipV="1">
              <a:off x="6073292" y="3739862"/>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1" name="図 10">
              <a:extLst>
                <a:ext uri="{FF2B5EF4-FFF2-40B4-BE49-F238E27FC236}">
                  <a16:creationId xmlns:a16="http://schemas.microsoft.com/office/drawing/2014/main" id="{EAA1A3B6-FE12-4DB5-3647-0228392C3F0D}"/>
                </a:ext>
              </a:extLst>
            </p:cNvPr>
            <p:cNvPicPr>
              <a:picLocks noChangeAspect="1"/>
            </p:cNvPicPr>
            <p:nvPr/>
          </p:nvPicPr>
          <p:blipFill>
            <a:blip r:embed="rId4"/>
            <a:stretch>
              <a:fillRect/>
            </a:stretch>
          </p:blipFill>
          <p:spPr>
            <a:xfrm>
              <a:off x="7892789" y="1666131"/>
              <a:ext cx="2145179" cy="1923279"/>
            </a:xfrm>
            <a:prstGeom prst="rect">
              <a:avLst/>
            </a:prstGeom>
          </p:spPr>
        </p:pic>
        <p:cxnSp>
          <p:nvCxnSpPr>
            <p:cNvPr id="12" name="直線矢印コネクタ 11">
              <a:extLst>
                <a:ext uri="{FF2B5EF4-FFF2-40B4-BE49-F238E27FC236}">
                  <a16:creationId xmlns:a16="http://schemas.microsoft.com/office/drawing/2014/main" id="{24E48D50-9C86-2388-A6FD-57C3230404A2}"/>
                </a:ext>
              </a:extLst>
            </p:cNvPr>
            <p:cNvCxnSpPr/>
            <p:nvPr/>
          </p:nvCxnSpPr>
          <p:spPr>
            <a:xfrm flipV="1">
              <a:off x="7939515" y="2581995"/>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pic>
          <p:nvPicPr>
            <p:cNvPr id="13" name="図 12">
              <a:extLst>
                <a:ext uri="{FF2B5EF4-FFF2-40B4-BE49-F238E27FC236}">
                  <a16:creationId xmlns:a16="http://schemas.microsoft.com/office/drawing/2014/main" id="{5224A622-A551-F5C2-7864-D75A13576994}"/>
                </a:ext>
              </a:extLst>
            </p:cNvPr>
            <p:cNvPicPr>
              <a:picLocks noChangeAspect="1"/>
            </p:cNvPicPr>
            <p:nvPr/>
          </p:nvPicPr>
          <p:blipFill rotWithShape="1">
            <a:blip r:embed="rId5"/>
            <a:srcRect l="2891" t="17275" r="54398" b="20003"/>
            <a:stretch/>
          </p:blipFill>
          <p:spPr>
            <a:xfrm rot="16200000" flipH="1">
              <a:off x="5040470" y="4311241"/>
              <a:ext cx="2000320" cy="1179455"/>
            </a:xfrm>
            <a:prstGeom prst="rect">
              <a:avLst/>
            </a:prstGeom>
          </p:spPr>
        </p:pic>
        <p:pic>
          <p:nvPicPr>
            <p:cNvPr id="14" name="図 13">
              <a:extLst>
                <a:ext uri="{FF2B5EF4-FFF2-40B4-BE49-F238E27FC236}">
                  <a16:creationId xmlns:a16="http://schemas.microsoft.com/office/drawing/2014/main" id="{F187988E-F068-1EE0-2A8F-5E59EDD1BA2D}"/>
                </a:ext>
              </a:extLst>
            </p:cNvPr>
            <p:cNvPicPr>
              <a:picLocks noChangeAspect="1"/>
            </p:cNvPicPr>
            <p:nvPr/>
          </p:nvPicPr>
          <p:blipFill rotWithShape="1">
            <a:blip r:embed="rId6"/>
            <a:srcRect t="-1775" r="74664"/>
            <a:stretch/>
          </p:blipFill>
          <p:spPr>
            <a:xfrm rot="16200000">
              <a:off x="8243575" y="3882236"/>
              <a:ext cx="1290782" cy="1888364"/>
            </a:xfrm>
            <a:prstGeom prst="rect">
              <a:avLst/>
            </a:prstGeom>
          </p:spPr>
        </p:pic>
        <p:cxnSp>
          <p:nvCxnSpPr>
            <p:cNvPr id="15" name="直線コネクタ 14">
              <a:extLst>
                <a:ext uri="{FF2B5EF4-FFF2-40B4-BE49-F238E27FC236}">
                  <a16:creationId xmlns:a16="http://schemas.microsoft.com/office/drawing/2014/main" id="{F91FB1EE-CFB7-A72F-B328-E1B25CA005F2}"/>
                </a:ext>
              </a:extLst>
            </p:cNvPr>
            <p:cNvCxnSpPr>
              <a:cxnSpLocks/>
            </p:cNvCxnSpPr>
            <p:nvPr/>
          </p:nvCxnSpPr>
          <p:spPr>
            <a:xfrm>
              <a:off x="5467813" y="1774325"/>
              <a:ext cx="32009" cy="4134180"/>
            </a:xfrm>
            <a:prstGeom prst="line">
              <a:avLst/>
            </a:prstGeom>
            <a:noFill/>
            <a:ln w="6350" cap="flat" cmpd="sng" algn="ctr">
              <a:solidFill>
                <a:srgbClr val="FF0000"/>
              </a:solidFill>
              <a:prstDash val="dash"/>
              <a:miter lim="800000"/>
            </a:ln>
            <a:effectLst/>
          </p:spPr>
        </p:cxnSp>
        <p:cxnSp>
          <p:nvCxnSpPr>
            <p:cNvPr id="16" name="直線コネクタ 15">
              <a:extLst>
                <a:ext uri="{FF2B5EF4-FFF2-40B4-BE49-F238E27FC236}">
                  <a16:creationId xmlns:a16="http://schemas.microsoft.com/office/drawing/2014/main" id="{E8E16E79-EBE7-227C-6885-8F1326B0856D}"/>
                </a:ext>
              </a:extLst>
            </p:cNvPr>
            <p:cNvCxnSpPr/>
            <p:nvPr/>
          </p:nvCxnSpPr>
          <p:spPr>
            <a:xfrm>
              <a:off x="6561864" y="1774325"/>
              <a:ext cx="56414" cy="4104000"/>
            </a:xfrm>
            <a:prstGeom prst="line">
              <a:avLst/>
            </a:prstGeom>
            <a:noFill/>
            <a:ln w="6350" cap="flat" cmpd="sng" algn="ctr">
              <a:solidFill>
                <a:srgbClr val="FF0000"/>
              </a:solidFill>
              <a:prstDash val="dash"/>
              <a:miter lim="800000"/>
            </a:ln>
            <a:effectLst/>
          </p:spPr>
        </p:cxnSp>
        <p:cxnSp>
          <p:nvCxnSpPr>
            <p:cNvPr id="17" name="直線コネクタ 16">
              <a:extLst>
                <a:ext uri="{FF2B5EF4-FFF2-40B4-BE49-F238E27FC236}">
                  <a16:creationId xmlns:a16="http://schemas.microsoft.com/office/drawing/2014/main" id="{442F14C2-F6D4-3DC7-F92A-8861675D4637}"/>
                </a:ext>
              </a:extLst>
            </p:cNvPr>
            <p:cNvCxnSpPr/>
            <p:nvPr/>
          </p:nvCxnSpPr>
          <p:spPr>
            <a:xfrm flipH="1">
              <a:off x="5468826" y="3366449"/>
              <a:ext cx="4320000" cy="32165"/>
            </a:xfrm>
            <a:prstGeom prst="line">
              <a:avLst/>
            </a:prstGeom>
            <a:noFill/>
            <a:ln w="6350" cap="flat" cmpd="sng" algn="ctr">
              <a:solidFill>
                <a:srgbClr val="FF0000"/>
              </a:solidFill>
              <a:prstDash val="dash"/>
              <a:miter lim="800000"/>
            </a:ln>
            <a:effectLst/>
          </p:spPr>
        </p:cxnSp>
        <p:cxnSp>
          <p:nvCxnSpPr>
            <p:cNvPr id="18" name="直線コネクタ 17">
              <a:extLst>
                <a:ext uri="{FF2B5EF4-FFF2-40B4-BE49-F238E27FC236}">
                  <a16:creationId xmlns:a16="http://schemas.microsoft.com/office/drawing/2014/main" id="{1AC5A065-2BC0-14EB-4CB7-C7452C001E1B}"/>
                </a:ext>
              </a:extLst>
            </p:cNvPr>
            <p:cNvCxnSpPr/>
            <p:nvPr/>
          </p:nvCxnSpPr>
          <p:spPr>
            <a:xfrm flipH="1">
              <a:off x="6561864" y="1774792"/>
              <a:ext cx="3240000" cy="1577"/>
            </a:xfrm>
            <a:prstGeom prst="line">
              <a:avLst/>
            </a:prstGeom>
            <a:noFill/>
            <a:ln w="6350" cap="flat" cmpd="sng" algn="ctr">
              <a:solidFill>
                <a:srgbClr val="FF0000"/>
              </a:solidFill>
              <a:prstDash val="dash"/>
              <a:miter lim="800000"/>
            </a:ln>
            <a:effectLst/>
          </p:spPr>
        </p:cxnSp>
        <p:sp>
          <p:nvSpPr>
            <p:cNvPr id="19" name="テキスト ボックス 18">
              <a:extLst>
                <a:ext uri="{FF2B5EF4-FFF2-40B4-BE49-F238E27FC236}">
                  <a16:creationId xmlns:a16="http://schemas.microsoft.com/office/drawing/2014/main" id="{B9CD803D-8A1B-9285-3D31-B3E22E0FB278}"/>
                </a:ext>
              </a:extLst>
            </p:cNvPr>
            <p:cNvSpPr txBox="1"/>
            <p:nvPr/>
          </p:nvSpPr>
          <p:spPr>
            <a:xfrm>
              <a:off x="5523851" y="1402249"/>
              <a:ext cx="505031" cy="58444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544172E1-B2D0-C903-ED89-E809A1336FD9}"/>
                </a:ext>
              </a:extLst>
            </p:cNvPr>
            <p:cNvSpPr txBox="1"/>
            <p:nvPr/>
          </p:nvSpPr>
          <p:spPr>
            <a:xfrm>
              <a:off x="6962139" y="2607849"/>
              <a:ext cx="658335"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21" name="テキスト ボックス 20">
              <a:extLst>
                <a:ext uri="{FF2B5EF4-FFF2-40B4-BE49-F238E27FC236}">
                  <a16:creationId xmlns:a16="http://schemas.microsoft.com/office/drawing/2014/main" id="{4995B365-FDB6-0DF7-E392-E01F9E5185F7}"/>
                </a:ext>
              </a:extLst>
            </p:cNvPr>
            <p:cNvSpPr txBox="1"/>
            <p:nvPr/>
          </p:nvSpPr>
          <p:spPr>
            <a:xfrm>
              <a:off x="6077924" y="3665548"/>
              <a:ext cx="554578"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A55BD289-5C5E-6002-D928-CF96587FE299}"/>
                </a:ext>
              </a:extLst>
            </p:cNvPr>
            <p:cNvSpPr txBox="1"/>
            <p:nvPr/>
          </p:nvSpPr>
          <p:spPr>
            <a:xfrm>
              <a:off x="7548158" y="3733928"/>
              <a:ext cx="510559" cy="82732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5F20F562-C9D6-83C5-EEA3-7783EBAFE106}"/>
                </a:ext>
              </a:extLst>
            </p:cNvPr>
            <p:cNvSpPr txBox="1"/>
            <p:nvPr/>
          </p:nvSpPr>
          <p:spPr>
            <a:xfrm>
              <a:off x="5468826" y="974877"/>
              <a:ext cx="1127197"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24" name="テキスト ボックス 23">
              <a:extLst>
                <a:ext uri="{FF2B5EF4-FFF2-40B4-BE49-F238E27FC236}">
                  <a16:creationId xmlns:a16="http://schemas.microsoft.com/office/drawing/2014/main" id="{02FB471C-4EEF-0D0C-8116-85A453747C86}"/>
                </a:ext>
              </a:extLst>
            </p:cNvPr>
            <p:cNvSpPr txBox="1"/>
            <p:nvPr/>
          </p:nvSpPr>
          <p:spPr>
            <a:xfrm>
              <a:off x="8351962" y="1151679"/>
              <a:ext cx="1233535" cy="379188"/>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F51781B3-37E1-247A-1515-FB0CE74A9457}"/>
                </a:ext>
              </a:extLst>
            </p:cNvPr>
            <p:cNvSpPr txBox="1"/>
            <p:nvPr/>
          </p:nvSpPr>
          <p:spPr>
            <a:xfrm>
              <a:off x="8201942" y="5761768"/>
              <a:ext cx="1631206" cy="379188"/>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26" name="テキスト ボックス 25">
              <a:extLst>
                <a:ext uri="{FF2B5EF4-FFF2-40B4-BE49-F238E27FC236}">
                  <a16:creationId xmlns:a16="http://schemas.microsoft.com/office/drawing/2014/main" id="{F3CD74DA-9643-7B79-B2D9-9746B6F49BB1}"/>
                </a:ext>
              </a:extLst>
            </p:cNvPr>
            <p:cNvSpPr txBox="1"/>
            <p:nvPr/>
          </p:nvSpPr>
          <p:spPr>
            <a:xfrm>
              <a:off x="5277851" y="6019719"/>
              <a:ext cx="1800000" cy="654961"/>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下矢印 131">
              <a:extLst>
                <a:ext uri="{FF2B5EF4-FFF2-40B4-BE49-F238E27FC236}">
                  <a16:creationId xmlns:a16="http://schemas.microsoft.com/office/drawing/2014/main" id="{E7A2E496-4CAE-B9C8-7CD4-8B87F7AC0216}"/>
                </a:ext>
              </a:extLst>
            </p:cNvPr>
            <p:cNvSpPr/>
            <p:nvPr/>
          </p:nvSpPr>
          <p:spPr>
            <a:xfrm>
              <a:off x="8397256" y="3575621"/>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28" name="正方形/長方形 27">
              <a:extLst>
                <a:ext uri="{FF2B5EF4-FFF2-40B4-BE49-F238E27FC236}">
                  <a16:creationId xmlns:a16="http://schemas.microsoft.com/office/drawing/2014/main" id="{0AE9A3CE-4829-7954-47CE-4859B06B2652}"/>
                </a:ext>
              </a:extLst>
            </p:cNvPr>
            <p:cNvSpPr/>
            <p:nvPr/>
          </p:nvSpPr>
          <p:spPr>
            <a:xfrm>
              <a:off x="7214895" y="382172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29" name="テキスト ボックス 28">
              <a:extLst>
                <a:ext uri="{FF2B5EF4-FFF2-40B4-BE49-F238E27FC236}">
                  <a16:creationId xmlns:a16="http://schemas.microsoft.com/office/drawing/2014/main" id="{5A0E00EF-34D6-0EF7-4840-7D0D2A4CC6B1}"/>
                </a:ext>
              </a:extLst>
            </p:cNvPr>
            <p:cNvSpPr txBox="1"/>
            <p:nvPr/>
          </p:nvSpPr>
          <p:spPr>
            <a:xfrm>
              <a:off x="7496331" y="1424590"/>
              <a:ext cx="402392" cy="586018"/>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pic>
          <p:nvPicPr>
            <p:cNvPr id="30" name="図 29">
              <a:extLst>
                <a:ext uri="{FF2B5EF4-FFF2-40B4-BE49-F238E27FC236}">
                  <a16:creationId xmlns:a16="http://schemas.microsoft.com/office/drawing/2014/main" id="{2452E469-5FF0-0AEC-1FB0-04113897AFD7}"/>
                </a:ext>
              </a:extLst>
            </p:cNvPr>
            <p:cNvPicPr>
              <a:picLocks noChangeAspect="1"/>
            </p:cNvPicPr>
            <p:nvPr/>
          </p:nvPicPr>
          <p:blipFill rotWithShape="1">
            <a:blip r:embed="rId7"/>
            <a:srcRect l="18517" t="12658" r="15674" b="22489"/>
            <a:stretch/>
          </p:blipFill>
          <p:spPr>
            <a:xfrm>
              <a:off x="4856407" y="1657701"/>
              <a:ext cx="2367609" cy="1815227"/>
            </a:xfrm>
            <a:prstGeom prst="rect">
              <a:avLst/>
            </a:prstGeom>
          </p:spPr>
        </p:pic>
        <p:sp>
          <p:nvSpPr>
            <p:cNvPr id="31" name="テキスト ボックス 30">
              <a:extLst>
                <a:ext uri="{FF2B5EF4-FFF2-40B4-BE49-F238E27FC236}">
                  <a16:creationId xmlns:a16="http://schemas.microsoft.com/office/drawing/2014/main" id="{6CD91513-5E4C-CA5D-2471-E9EDF156F7E4}"/>
                </a:ext>
              </a:extLst>
            </p:cNvPr>
            <p:cNvSpPr txBox="1"/>
            <p:nvPr/>
          </p:nvSpPr>
          <p:spPr>
            <a:xfrm>
              <a:off x="9872965" y="4959485"/>
              <a:ext cx="752353"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D56B4D86-3560-D023-B5B5-4E52DC25CF93}"/>
                </a:ext>
              </a:extLst>
            </p:cNvPr>
            <p:cNvSpPr txBox="1"/>
            <p:nvPr/>
          </p:nvSpPr>
          <p:spPr>
            <a:xfrm>
              <a:off x="9881857" y="2668872"/>
              <a:ext cx="805340" cy="344717"/>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3" name="テキスト ボックス 32">
              <a:extLst>
                <a:ext uri="{FF2B5EF4-FFF2-40B4-BE49-F238E27FC236}">
                  <a16:creationId xmlns:a16="http://schemas.microsoft.com/office/drawing/2014/main" id="{75B7F0BD-FAAC-1312-931A-15931A966B9F}"/>
                </a:ext>
              </a:extLst>
            </p:cNvPr>
            <p:cNvSpPr txBox="1"/>
            <p:nvPr/>
          </p:nvSpPr>
          <p:spPr>
            <a:xfrm>
              <a:off x="6759318" y="5946434"/>
              <a:ext cx="861156" cy="344717"/>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4" name="星 7 10">
              <a:extLst>
                <a:ext uri="{FF2B5EF4-FFF2-40B4-BE49-F238E27FC236}">
                  <a16:creationId xmlns:a16="http://schemas.microsoft.com/office/drawing/2014/main" id="{E3F5BF3B-6563-78AD-3FB8-54A2805F06F9}"/>
                </a:ext>
              </a:extLst>
            </p:cNvPr>
            <p:cNvSpPr/>
            <p:nvPr/>
          </p:nvSpPr>
          <p:spPr>
            <a:xfrm>
              <a:off x="3108960" y="3792804"/>
              <a:ext cx="235849" cy="207696"/>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cxnSp>
          <p:nvCxnSpPr>
            <p:cNvPr id="35" name="直線矢印コネクタ 34">
              <a:extLst>
                <a:ext uri="{FF2B5EF4-FFF2-40B4-BE49-F238E27FC236}">
                  <a16:creationId xmlns:a16="http://schemas.microsoft.com/office/drawing/2014/main" id="{7CF3C172-4DD8-DCEE-BDDE-56E5D248824C}"/>
                </a:ext>
              </a:extLst>
            </p:cNvPr>
            <p:cNvCxnSpPr/>
            <p:nvPr/>
          </p:nvCxnSpPr>
          <p:spPr>
            <a:xfrm flipV="1">
              <a:off x="5173292" y="5918233"/>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36" name="直線矢印コネクタ 35">
              <a:extLst>
                <a:ext uri="{FF2B5EF4-FFF2-40B4-BE49-F238E27FC236}">
                  <a16:creationId xmlns:a16="http://schemas.microsoft.com/office/drawing/2014/main" id="{F3AA039E-00D2-B557-B8D5-E04F6D92135C}"/>
                </a:ext>
              </a:extLst>
            </p:cNvPr>
            <p:cNvCxnSpPr/>
            <p:nvPr/>
          </p:nvCxnSpPr>
          <p:spPr>
            <a:xfrm flipV="1">
              <a:off x="4903558"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sp>
        <p:nvSpPr>
          <p:cNvPr id="3" name="吹き出し: 角を丸めた四角形 2">
            <a:extLst>
              <a:ext uri="{FF2B5EF4-FFF2-40B4-BE49-F238E27FC236}">
                <a16:creationId xmlns:a16="http://schemas.microsoft.com/office/drawing/2014/main" id="{CADE8F19-BC5F-7D3E-65FA-88105D6A932C}"/>
              </a:ext>
            </a:extLst>
          </p:cNvPr>
          <p:cNvSpPr/>
          <p:nvPr/>
        </p:nvSpPr>
        <p:spPr>
          <a:xfrm>
            <a:off x="10173567" y="5747729"/>
            <a:ext cx="1984060" cy="641605"/>
          </a:xfrm>
          <a:prstGeom prst="wedgeRoundRectCallout">
            <a:avLst>
              <a:gd name="adj1" fmla="val -40764"/>
              <a:gd name="adj2" fmla="val -80018"/>
              <a:gd name="adj3" fmla="val 16667"/>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信号が大きい！</a:t>
            </a:r>
          </a:p>
        </p:txBody>
      </p:sp>
      <p:cxnSp>
        <p:nvCxnSpPr>
          <p:cNvPr id="55" name="直線矢印コネクタ 54">
            <a:extLst>
              <a:ext uri="{FF2B5EF4-FFF2-40B4-BE49-F238E27FC236}">
                <a16:creationId xmlns:a16="http://schemas.microsoft.com/office/drawing/2014/main" id="{CC407EA1-5076-1988-4D7A-6DB276861E1F}"/>
              </a:ext>
            </a:extLst>
          </p:cNvPr>
          <p:cNvCxnSpPr/>
          <p:nvPr/>
        </p:nvCxnSpPr>
        <p:spPr>
          <a:xfrm>
            <a:off x="5797879" y="2844053"/>
            <a:ext cx="106031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スライド番号プレースホルダー 50">
            <a:extLst>
              <a:ext uri="{FF2B5EF4-FFF2-40B4-BE49-F238E27FC236}">
                <a16:creationId xmlns:a16="http://schemas.microsoft.com/office/drawing/2014/main" id="{06F379B9-F5F4-50B8-1901-4A458D15E68C}"/>
              </a:ext>
            </a:extLst>
          </p:cNvPr>
          <p:cNvSpPr>
            <a:spLocks noGrp="1"/>
          </p:cNvSpPr>
          <p:nvPr>
            <p:ph type="sldNum" sz="quarter" idx="12"/>
          </p:nvPr>
        </p:nvSpPr>
        <p:spPr/>
        <p:txBody>
          <a:bodyPr/>
          <a:lstStyle/>
          <a:p>
            <a:fld id="{4AD72193-2778-4F28-8FB6-2AF7846BFD67}" type="slidenum">
              <a:rPr kumimoji="1" lang="ja-JP" altLang="en-US" smtClean="0"/>
              <a:t>15</a:t>
            </a:fld>
            <a:endParaRPr kumimoji="1" lang="ja-JP" altLang="en-US"/>
          </a:p>
        </p:txBody>
      </p:sp>
      <p:pic>
        <p:nvPicPr>
          <p:cNvPr id="54" name="図 53">
            <a:extLst>
              <a:ext uri="{FF2B5EF4-FFF2-40B4-BE49-F238E27FC236}">
                <a16:creationId xmlns:a16="http://schemas.microsoft.com/office/drawing/2014/main" id="{2CA11C9B-CC02-9A2C-A88D-99E55AD382ED}"/>
              </a:ext>
            </a:extLst>
          </p:cNvPr>
          <p:cNvPicPr>
            <a:picLocks noChangeAspect="1"/>
          </p:cNvPicPr>
          <p:nvPr/>
        </p:nvPicPr>
        <p:blipFill>
          <a:blip r:embed="rId8"/>
          <a:stretch>
            <a:fillRect/>
          </a:stretch>
        </p:blipFill>
        <p:spPr>
          <a:xfrm>
            <a:off x="9618666" y="4020924"/>
            <a:ext cx="662764" cy="331382"/>
          </a:xfrm>
          <a:prstGeom prst="rect">
            <a:avLst/>
          </a:prstGeom>
        </p:spPr>
      </p:pic>
    </p:spTree>
    <p:extLst>
      <p:ext uri="{BB962C8B-B14F-4D97-AF65-F5344CB8AC3E}">
        <p14:creationId xmlns:p14="http://schemas.microsoft.com/office/powerpoint/2010/main" val="1284609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コンテンツ プレースホルダー 2">
            <a:extLst>
              <a:ext uri="{FF2B5EF4-FFF2-40B4-BE49-F238E27FC236}">
                <a16:creationId xmlns:a16="http://schemas.microsoft.com/office/drawing/2014/main" id="{21D72B7D-6EE0-191D-4AB2-496457780D7B}"/>
              </a:ext>
            </a:extLst>
          </p:cNvPr>
          <p:cNvSpPr>
            <a:spLocks noGrp="1"/>
          </p:cNvSpPr>
          <p:nvPr>
            <p:ph idx="1"/>
          </p:nvPr>
        </p:nvSpPr>
        <p:spPr>
          <a:xfrm>
            <a:off x="838200" y="1825625"/>
            <a:ext cx="10515600" cy="4351338"/>
          </a:xfrm>
        </p:spPr>
        <p:txBody>
          <a:bodyPr/>
          <a:lstStyle/>
          <a:p>
            <a:r>
              <a:rPr lang="en-US" altLang="ja-JP" b="1"/>
              <a:t>FFP</a:t>
            </a:r>
            <a:r>
              <a:rPr lang="en-US" altLang="ja-JP"/>
              <a:t>(</a:t>
            </a:r>
            <a:r>
              <a:rPr lang="ja-JP" altLang="en-US"/>
              <a:t>磁場が限りなく小さい</a:t>
            </a:r>
            <a:br>
              <a:rPr lang="en-US" altLang="ja-JP"/>
            </a:br>
            <a:r>
              <a:rPr lang="ja-JP" altLang="en-US"/>
              <a:t>領域</a:t>
            </a:r>
            <a:r>
              <a:rPr lang="en-US" altLang="ja-JP"/>
              <a:t>)</a:t>
            </a:r>
            <a:r>
              <a:rPr lang="ja-JP" altLang="en-US" b="1"/>
              <a:t>外</a:t>
            </a:r>
            <a:r>
              <a:rPr lang="ja-JP" altLang="en-US"/>
              <a:t>に粒子があるとき</a:t>
            </a:r>
            <a:endParaRPr lang="en-US" altLang="ja-JP"/>
          </a:p>
          <a:p>
            <a:endParaRPr kumimoji="1" lang="ja-JP" altLang="en-US"/>
          </a:p>
        </p:txBody>
      </p:sp>
      <p:sp>
        <p:nvSpPr>
          <p:cNvPr id="2" name="タイトル 1">
            <a:extLst>
              <a:ext uri="{FF2B5EF4-FFF2-40B4-BE49-F238E27FC236}">
                <a16:creationId xmlns:a16="http://schemas.microsoft.com/office/drawing/2014/main" id="{D8FA9C18-93AA-7E26-7736-FAFD53DE299C}"/>
              </a:ext>
            </a:extLst>
          </p:cNvPr>
          <p:cNvSpPr>
            <a:spLocks noGrp="1"/>
          </p:cNvSpPr>
          <p:nvPr>
            <p:ph type="title"/>
          </p:nvPr>
        </p:nvSpPr>
        <p:spPr/>
        <p:txBody>
          <a:bodyPr/>
          <a:lstStyle/>
          <a:p>
            <a:r>
              <a:rPr kumimoji="1" lang="ja-JP" altLang="en-US"/>
              <a:t>磁性ナノ粒子の信号検出</a:t>
            </a:r>
          </a:p>
        </p:txBody>
      </p:sp>
      <p:grpSp>
        <p:nvGrpSpPr>
          <p:cNvPr id="4" name="グループ化 3">
            <a:extLst>
              <a:ext uri="{FF2B5EF4-FFF2-40B4-BE49-F238E27FC236}">
                <a16:creationId xmlns:a16="http://schemas.microsoft.com/office/drawing/2014/main" id="{1DA493BE-1583-94B2-1E69-72CB1819645E}"/>
              </a:ext>
            </a:extLst>
          </p:cNvPr>
          <p:cNvGrpSpPr/>
          <p:nvPr/>
        </p:nvGrpSpPr>
        <p:grpSpPr>
          <a:xfrm>
            <a:off x="1490870" y="1677908"/>
            <a:ext cx="8914128" cy="5231787"/>
            <a:chOff x="858539" y="919711"/>
            <a:chExt cx="9809202" cy="5697295"/>
          </a:xfrm>
        </p:grpSpPr>
        <p:grpSp>
          <p:nvGrpSpPr>
            <p:cNvPr id="5" name="グループ化 4">
              <a:extLst>
                <a:ext uri="{FF2B5EF4-FFF2-40B4-BE49-F238E27FC236}">
                  <a16:creationId xmlns:a16="http://schemas.microsoft.com/office/drawing/2014/main" id="{80C08683-1975-F45D-1038-7DA65CB38479}"/>
                </a:ext>
              </a:extLst>
            </p:cNvPr>
            <p:cNvGrpSpPr/>
            <p:nvPr/>
          </p:nvGrpSpPr>
          <p:grpSpPr>
            <a:xfrm>
              <a:off x="858539" y="2380621"/>
              <a:ext cx="3419283" cy="3209267"/>
              <a:chOff x="858539" y="2380621"/>
              <a:chExt cx="3419283" cy="3209267"/>
            </a:xfrm>
          </p:grpSpPr>
          <p:grpSp>
            <p:nvGrpSpPr>
              <p:cNvPr id="52" name="グループ化 51">
                <a:extLst>
                  <a:ext uri="{FF2B5EF4-FFF2-40B4-BE49-F238E27FC236}">
                    <a16:creationId xmlns:a16="http://schemas.microsoft.com/office/drawing/2014/main" id="{A866A868-340C-AA65-37F7-A2A57A06A5BD}"/>
                  </a:ext>
                </a:extLst>
              </p:cNvPr>
              <p:cNvGrpSpPr/>
              <p:nvPr/>
            </p:nvGrpSpPr>
            <p:grpSpPr>
              <a:xfrm>
                <a:off x="858539" y="2380621"/>
                <a:ext cx="1410572" cy="2676307"/>
                <a:chOff x="221471" y="1807766"/>
                <a:chExt cx="1827594" cy="3467535"/>
              </a:xfrm>
            </p:grpSpPr>
            <p:pic>
              <p:nvPicPr>
                <p:cNvPr id="61" name="Picture 2" descr="C:\Users\ishihara\Desktop\カラーバー.bmp">
                  <a:extLst>
                    <a:ext uri="{FF2B5EF4-FFF2-40B4-BE49-F238E27FC236}">
                      <a16:creationId xmlns:a16="http://schemas.microsoft.com/office/drawing/2014/main" id="{66B5BB27-3536-C6D1-113B-AAD2C164C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C7F93E3E-5198-2C09-2366-E1AF118C5CB1}"/>
                    </a:ext>
                  </a:extLst>
                </p:cNvPr>
                <p:cNvSpPr txBox="1"/>
                <p:nvPr/>
              </p:nvSpPr>
              <p:spPr>
                <a:xfrm>
                  <a:off x="1141913" y="4816749"/>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3" name="テキスト ボックス 62">
                  <a:extLst>
                    <a:ext uri="{FF2B5EF4-FFF2-40B4-BE49-F238E27FC236}">
                      <a16:creationId xmlns:a16="http://schemas.microsoft.com/office/drawing/2014/main" id="{E2472C74-B8F6-4713-9B12-41EFA7F8B0C3}"/>
                    </a:ext>
                  </a:extLst>
                </p:cNvPr>
                <p:cNvSpPr txBox="1"/>
                <p:nvPr/>
              </p:nvSpPr>
              <p:spPr>
                <a:xfrm>
                  <a:off x="1141876" y="2357351"/>
                  <a:ext cx="519256" cy="458552"/>
                </a:xfrm>
                <a:prstGeom prst="rect">
                  <a:avLst/>
                </a:prstGeom>
                <a:noFill/>
              </p:spPr>
              <p:txBody>
                <a:bodyPr wrap="none" rtlCol="0">
                  <a:spAutoFit/>
                </a:bodyPr>
                <a:lstStyle/>
                <a:p>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4" name="テキスト ボックス 63">
                  <a:extLst>
                    <a:ext uri="{FF2B5EF4-FFF2-40B4-BE49-F238E27FC236}">
                      <a16:creationId xmlns:a16="http://schemas.microsoft.com/office/drawing/2014/main" id="{91B2BF32-1568-4D81-10E1-3BB4956A42B8}"/>
                    </a:ext>
                  </a:extLst>
                </p:cNvPr>
                <p:cNvSpPr txBox="1"/>
                <p:nvPr/>
              </p:nvSpPr>
              <p:spPr>
                <a:xfrm>
                  <a:off x="221471" y="1807766"/>
                  <a:ext cx="1827594" cy="515552"/>
                </a:xfrm>
                <a:prstGeom prst="rect">
                  <a:avLst/>
                </a:prstGeom>
                <a:noFill/>
              </p:spPr>
              <p:txBody>
                <a:bodyPr wrap="square" lIns="129333" tIns="64664" rIns="129333" bIns="64664" rtlCol="0">
                  <a:spAutoFit/>
                </a:bodyPr>
                <a:lstStyle/>
                <a:p>
                  <a:pPr algn="ctr"/>
                  <a:r>
                    <a:rPr lang="ja-JP" altLang="en-US" sz="140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5" name="正方形/長方形 64">
                  <a:extLst>
                    <a:ext uri="{FF2B5EF4-FFF2-40B4-BE49-F238E27FC236}">
                      <a16:creationId xmlns:a16="http://schemas.microsoft.com/office/drawing/2014/main" id="{97C567A0-54CA-7DA9-B009-3ED106A74913}"/>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3" name="グループ化 52">
                <a:extLst>
                  <a:ext uri="{FF2B5EF4-FFF2-40B4-BE49-F238E27FC236}">
                    <a16:creationId xmlns:a16="http://schemas.microsoft.com/office/drawing/2014/main" id="{4920CB03-2ABE-1B77-4D35-C84992C73478}"/>
                  </a:ext>
                </a:extLst>
              </p:cNvPr>
              <p:cNvGrpSpPr/>
              <p:nvPr/>
            </p:nvGrpSpPr>
            <p:grpSpPr>
              <a:xfrm>
                <a:off x="2220587" y="2923143"/>
                <a:ext cx="1970374" cy="1970072"/>
                <a:chOff x="2273606" y="1588683"/>
                <a:chExt cx="2881845" cy="2881400"/>
              </a:xfrm>
            </p:grpSpPr>
            <p:pic>
              <p:nvPicPr>
                <p:cNvPr id="57" name="図 56">
                  <a:extLst>
                    <a:ext uri="{FF2B5EF4-FFF2-40B4-BE49-F238E27FC236}">
                      <a16:creationId xmlns:a16="http://schemas.microsoft.com/office/drawing/2014/main" id="{AD10E22D-E130-4FF9-DFD4-13788F0A33E0}"/>
                    </a:ext>
                  </a:extLst>
                </p:cNvPr>
                <p:cNvPicPr>
                  <a:picLocks/>
                </p:cNvPicPr>
                <p:nvPr/>
              </p:nvPicPr>
              <p:blipFill>
                <a:blip r:embed="rId3"/>
                <a:stretch>
                  <a:fillRect/>
                </a:stretch>
              </p:blipFill>
              <p:spPr>
                <a:xfrm rot="5400000" flipV="1">
                  <a:off x="2275451" y="1590083"/>
                  <a:ext cx="2880000" cy="2880000"/>
                </a:xfrm>
                <a:prstGeom prst="rect">
                  <a:avLst/>
                </a:prstGeom>
                <a:ln>
                  <a:noFill/>
                </a:ln>
              </p:spPr>
            </p:pic>
            <p:sp>
              <p:nvSpPr>
                <p:cNvPr id="58" name="正方形/長方形 57">
                  <a:extLst>
                    <a:ext uri="{FF2B5EF4-FFF2-40B4-BE49-F238E27FC236}">
                      <a16:creationId xmlns:a16="http://schemas.microsoft.com/office/drawing/2014/main" id="{F85807D2-27AD-20B3-7BAD-EFE713DFF12B}"/>
                    </a:ext>
                  </a:extLst>
                </p:cNvPr>
                <p:cNvSpPr/>
                <p:nvPr/>
              </p:nvSpPr>
              <p:spPr>
                <a:xfrm>
                  <a:off x="3427016" y="2743179"/>
                  <a:ext cx="577850" cy="5762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59" name="テキスト ボックス 58">
                  <a:extLst>
                    <a:ext uri="{FF2B5EF4-FFF2-40B4-BE49-F238E27FC236}">
                      <a16:creationId xmlns:a16="http://schemas.microsoft.com/office/drawing/2014/main" id="{CBD79ABE-F959-8C81-77EC-7B22A7AC11BA}"/>
                    </a:ext>
                  </a:extLst>
                </p:cNvPr>
                <p:cNvSpPr txBox="1"/>
                <p:nvPr/>
              </p:nvSpPr>
              <p:spPr>
                <a:xfrm>
                  <a:off x="2678300" y="1829568"/>
                  <a:ext cx="2070610" cy="879980"/>
                </a:xfrm>
                <a:prstGeom prst="rect">
                  <a:avLst/>
                </a:prstGeom>
                <a:noFill/>
              </p:spPr>
              <p:txBody>
                <a:bodyPr wrap="square" rtlCol="0">
                  <a:spAutoFit/>
                </a:bodyPr>
                <a:lstStyle/>
                <a:p>
                  <a:pPr algn="ctr"/>
                  <a:r>
                    <a:rPr kumimoji="1" lang="en-US" altLang="ja-JP" sz="1400" dirty="0">
                      <a:latin typeface="游明朝" panose="02020400000000000000" pitchFamily="18" charset="-128"/>
                      <a:ea typeface="游明朝" panose="02020400000000000000" pitchFamily="18" charset="-128"/>
                      <a:cs typeface="Times New Roman" panose="02020603050405020304" pitchFamily="18" charset="0"/>
                    </a:rPr>
                    <a:t>Field Free Point (FFP)</a:t>
                  </a:r>
                  <a:endParaRPr kumimoji="1" lang="ja-JP" altLang="en-US" sz="14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0" name="正方形/長方形 59">
                  <a:extLst>
                    <a:ext uri="{FF2B5EF4-FFF2-40B4-BE49-F238E27FC236}">
                      <a16:creationId xmlns:a16="http://schemas.microsoft.com/office/drawing/2014/main" id="{943D7656-02CA-659C-3A85-EDD02D78F4C4}"/>
                    </a:ext>
                  </a:extLst>
                </p:cNvPr>
                <p:cNvSpPr/>
                <p:nvPr/>
              </p:nvSpPr>
              <p:spPr>
                <a:xfrm>
                  <a:off x="2273606" y="1588683"/>
                  <a:ext cx="2880001" cy="288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grpSp>
          <p:grpSp>
            <p:nvGrpSpPr>
              <p:cNvPr id="54" name="グループ化 53">
                <a:extLst>
                  <a:ext uri="{FF2B5EF4-FFF2-40B4-BE49-F238E27FC236}">
                    <a16:creationId xmlns:a16="http://schemas.microsoft.com/office/drawing/2014/main" id="{1A0541F3-DA7B-6E3C-07E1-2B545BAFF1A2}"/>
                  </a:ext>
                </a:extLst>
              </p:cNvPr>
              <p:cNvGrpSpPr/>
              <p:nvPr/>
            </p:nvGrpSpPr>
            <p:grpSpPr>
              <a:xfrm>
                <a:off x="2269030" y="4988227"/>
                <a:ext cx="2008792" cy="601661"/>
                <a:chOff x="2105824" y="5163316"/>
                <a:chExt cx="2331123" cy="601661"/>
              </a:xfrm>
            </p:grpSpPr>
            <p:sp>
              <p:nvSpPr>
                <p:cNvPr id="55" name="テキスト ボックス 54">
                  <a:extLst>
                    <a:ext uri="{FF2B5EF4-FFF2-40B4-BE49-F238E27FC236}">
                      <a16:creationId xmlns:a16="http://schemas.microsoft.com/office/drawing/2014/main" id="{A8FBB056-7E0A-59E9-481D-DACAEC561516}"/>
                    </a:ext>
                  </a:extLst>
                </p:cNvPr>
                <p:cNvSpPr txBox="1"/>
                <p:nvPr/>
              </p:nvSpPr>
              <p:spPr>
                <a:xfrm>
                  <a:off x="2263270" y="5163316"/>
                  <a:ext cx="2173677" cy="601661"/>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56" name="星 7 10">
                  <a:extLst>
                    <a:ext uri="{FF2B5EF4-FFF2-40B4-BE49-F238E27FC236}">
                      <a16:creationId xmlns:a16="http://schemas.microsoft.com/office/drawing/2014/main" id="{5EAA00F2-B7E2-E44F-91CB-CCE8DCC7689E}"/>
                    </a:ext>
                  </a:extLst>
                </p:cNvPr>
                <p:cNvSpPr/>
                <p:nvPr/>
              </p:nvSpPr>
              <p:spPr>
                <a:xfrm>
                  <a:off x="2105824" y="520920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b="1" dirty="0">
                    <a:latin typeface="游明朝" panose="02020400000000000000" pitchFamily="18" charset="-128"/>
                    <a:ea typeface="游明朝" panose="02020400000000000000" pitchFamily="18" charset="-128"/>
                  </a:endParaRPr>
                </a:p>
              </p:txBody>
            </p:sp>
          </p:grpSp>
        </p:grpSp>
        <p:cxnSp>
          <p:nvCxnSpPr>
            <p:cNvPr id="6" name="直線矢印コネクタ 5">
              <a:extLst>
                <a:ext uri="{FF2B5EF4-FFF2-40B4-BE49-F238E27FC236}">
                  <a16:creationId xmlns:a16="http://schemas.microsoft.com/office/drawing/2014/main" id="{FD8CFAA6-649B-9062-92AD-9119F369DB84}"/>
                </a:ext>
              </a:extLst>
            </p:cNvPr>
            <p:cNvCxnSpPr/>
            <p:nvPr/>
          </p:nvCxnSpPr>
          <p:spPr>
            <a:xfrm flipV="1">
              <a:off x="4814259" y="2549575"/>
              <a:ext cx="252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7" name="直線矢印コネクタ 6">
              <a:extLst>
                <a:ext uri="{FF2B5EF4-FFF2-40B4-BE49-F238E27FC236}">
                  <a16:creationId xmlns:a16="http://schemas.microsoft.com/office/drawing/2014/main" id="{A3CC7C36-9D64-E4FB-704E-68A828A1A391}"/>
                </a:ext>
              </a:extLst>
            </p:cNvPr>
            <p:cNvCxnSpPr/>
            <p:nvPr/>
          </p:nvCxnSpPr>
          <p:spPr>
            <a:xfrm flipH="1" flipV="1">
              <a:off x="6054773" y="1386493"/>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8" name="直線矢印コネクタ 7">
              <a:extLst>
                <a:ext uri="{FF2B5EF4-FFF2-40B4-BE49-F238E27FC236}">
                  <a16:creationId xmlns:a16="http://schemas.microsoft.com/office/drawing/2014/main" id="{8D97FF34-082D-78BE-0C30-EDDCF1374394}"/>
                </a:ext>
              </a:extLst>
            </p:cNvPr>
            <p:cNvCxnSpPr/>
            <p:nvPr/>
          </p:nvCxnSpPr>
          <p:spPr>
            <a:xfrm flipH="1" flipV="1">
              <a:off x="7932662" y="1415045"/>
              <a:ext cx="18472"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9" name="直線矢印コネクタ 8">
              <a:extLst>
                <a:ext uri="{FF2B5EF4-FFF2-40B4-BE49-F238E27FC236}">
                  <a16:creationId xmlns:a16="http://schemas.microsoft.com/office/drawing/2014/main" id="{4E720AB3-AFDF-30D4-7858-A739AABBA220}"/>
                </a:ext>
              </a:extLst>
            </p:cNvPr>
            <p:cNvCxnSpPr/>
            <p:nvPr/>
          </p:nvCxnSpPr>
          <p:spPr>
            <a:xfrm flipV="1">
              <a:off x="7995413" y="4862939"/>
              <a:ext cx="2304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0" name="直線矢印コネクタ 9">
              <a:extLst>
                <a:ext uri="{FF2B5EF4-FFF2-40B4-BE49-F238E27FC236}">
                  <a16:creationId xmlns:a16="http://schemas.microsoft.com/office/drawing/2014/main" id="{9727F10F-4503-ECD8-CCDB-58C01AC2FF70}"/>
                </a:ext>
              </a:extLst>
            </p:cNvPr>
            <p:cNvCxnSpPr/>
            <p:nvPr/>
          </p:nvCxnSpPr>
          <p:spPr>
            <a:xfrm flipH="1" flipV="1">
              <a:off x="7981559" y="3741081"/>
              <a:ext cx="13854"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11" name="直線矢印コネクタ 10">
              <a:extLst>
                <a:ext uri="{FF2B5EF4-FFF2-40B4-BE49-F238E27FC236}">
                  <a16:creationId xmlns:a16="http://schemas.microsoft.com/office/drawing/2014/main" id="{56C01021-C97E-DC10-AE87-11AD6D8D5728}"/>
                </a:ext>
              </a:extLst>
            </p:cNvPr>
            <p:cNvCxnSpPr/>
            <p:nvPr/>
          </p:nvCxnSpPr>
          <p:spPr>
            <a:xfrm flipV="1">
              <a:off x="7945865" y="2583214"/>
              <a:ext cx="234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sp>
          <p:nvSpPr>
            <p:cNvPr id="12" name="テキスト ボックス 11">
              <a:extLst>
                <a:ext uri="{FF2B5EF4-FFF2-40B4-BE49-F238E27FC236}">
                  <a16:creationId xmlns:a16="http://schemas.microsoft.com/office/drawing/2014/main" id="{0D7662F7-6591-D675-256C-22DD292827E6}"/>
                </a:ext>
              </a:extLst>
            </p:cNvPr>
            <p:cNvSpPr txBox="1"/>
            <p:nvPr/>
          </p:nvSpPr>
          <p:spPr>
            <a:xfrm>
              <a:off x="5474795" y="919711"/>
              <a:ext cx="1127197"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磁化特性</a:t>
              </a:r>
            </a:p>
          </p:txBody>
        </p:sp>
        <p:sp>
          <p:nvSpPr>
            <p:cNvPr id="13" name="テキスト ボックス 12">
              <a:extLst>
                <a:ext uri="{FF2B5EF4-FFF2-40B4-BE49-F238E27FC236}">
                  <a16:creationId xmlns:a16="http://schemas.microsoft.com/office/drawing/2014/main" id="{A1F96D4A-6D7E-4F49-6A34-579328B8B7B1}"/>
                </a:ext>
              </a:extLst>
            </p:cNvPr>
            <p:cNvSpPr txBox="1"/>
            <p:nvPr/>
          </p:nvSpPr>
          <p:spPr>
            <a:xfrm>
              <a:off x="8400051" y="1066544"/>
              <a:ext cx="1371363" cy="368677"/>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6CD6385C-0CB7-FAB6-F338-FAFC4F87B67B}"/>
                </a:ext>
              </a:extLst>
            </p:cNvPr>
            <p:cNvSpPr txBox="1"/>
            <p:nvPr/>
          </p:nvSpPr>
          <p:spPr>
            <a:xfrm>
              <a:off x="8361300" y="5491581"/>
              <a:ext cx="1631205" cy="389310"/>
            </a:xfrm>
            <a:prstGeom prst="rect">
              <a:avLst/>
            </a:prstGeom>
            <a:noFill/>
          </p:spPr>
          <p:txBody>
            <a:bodyPr wrap="square" rtlCol="0">
              <a:spAutoFit/>
            </a:bodyPr>
            <a:lstStyle/>
            <a:p>
              <a:pPr algn="ctr"/>
              <a:r>
                <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誘導起電力</a:t>
              </a:r>
            </a:p>
          </p:txBody>
        </p:sp>
        <p:sp>
          <p:nvSpPr>
            <p:cNvPr id="15" name="テキスト ボックス 14">
              <a:extLst>
                <a:ext uri="{FF2B5EF4-FFF2-40B4-BE49-F238E27FC236}">
                  <a16:creationId xmlns:a16="http://schemas.microsoft.com/office/drawing/2014/main" id="{30B83193-D9AE-C922-23EC-D731A5F90605}"/>
                </a:ext>
              </a:extLst>
            </p:cNvPr>
            <p:cNvSpPr txBox="1"/>
            <p:nvPr/>
          </p:nvSpPr>
          <p:spPr>
            <a:xfrm>
              <a:off x="5874202" y="5980200"/>
              <a:ext cx="1744380" cy="636806"/>
            </a:xfrm>
            <a:prstGeom prst="rect">
              <a:avLst/>
            </a:prstGeom>
            <a:noFill/>
          </p:spPr>
          <p:txBody>
            <a:bodyPr wrap="square" rtlCol="0">
              <a:spAutoFit/>
            </a:bodyPr>
            <a:lstStyle/>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交番磁場</a:t>
              </a:r>
              <a:endParaRPr lang="en-US" altLang="ja-JP"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a:p>
              <a:pPr algn="ctr"/>
              <a:r>
                <a:rPr lang="ja-JP" altLang="en-US" sz="1600" b="1">
                  <a:solidFill>
                    <a:prstClr val="black"/>
                  </a:solidFill>
                  <a:latin typeface="游明朝" panose="02020400000000000000" pitchFamily="18" charset="-128"/>
                  <a:ea typeface="游明朝" panose="02020400000000000000" pitchFamily="18" charset="-128"/>
                  <a:cs typeface="Times New Roman" panose="02020603050405020304" pitchFamily="18" charset="0"/>
                </a:rPr>
                <a:t>（交流の磁場）</a:t>
              </a:r>
              <a:endParaRPr lang="ja-JP" altLang="en-US" sz="16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16" name="下矢印 131">
              <a:extLst>
                <a:ext uri="{FF2B5EF4-FFF2-40B4-BE49-F238E27FC236}">
                  <a16:creationId xmlns:a16="http://schemas.microsoft.com/office/drawing/2014/main" id="{E8CE94EC-E42F-8E04-7E38-4A39541A50A3}"/>
                </a:ext>
              </a:extLst>
            </p:cNvPr>
            <p:cNvSpPr/>
            <p:nvPr/>
          </p:nvSpPr>
          <p:spPr>
            <a:xfrm>
              <a:off x="8403606" y="3576840"/>
              <a:ext cx="1188240" cy="207990"/>
            </a:xfrm>
            <a:prstGeom prst="downArrow">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7" name="正方形/長方形 16">
              <a:extLst>
                <a:ext uri="{FF2B5EF4-FFF2-40B4-BE49-F238E27FC236}">
                  <a16:creationId xmlns:a16="http://schemas.microsoft.com/office/drawing/2014/main" id="{C2D77189-187C-49E1-F06C-334818BD7BF9}"/>
                </a:ext>
              </a:extLst>
            </p:cNvPr>
            <p:cNvSpPr/>
            <p:nvPr/>
          </p:nvSpPr>
          <p:spPr>
            <a:xfrm>
              <a:off x="7221245" y="3822944"/>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pic>
          <p:nvPicPr>
            <p:cNvPr id="18" name="図 17">
              <a:extLst>
                <a:ext uri="{FF2B5EF4-FFF2-40B4-BE49-F238E27FC236}">
                  <a16:creationId xmlns:a16="http://schemas.microsoft.com/office/drawing/2014/main" id="{21736F88-42D8-AB84-3739-313F66B04E38}"/>
                </a:ext>
              </a:extLst>
            </p:cNvPr>
            <p:cNvPicPr>
              <a:picLocks noChangeAspect="1"/>
            </p:cNvPicPr>
            <p:nvPr/>
          </p:nvPicPr>
          <p:blipFill rotWithShape="1">
            <a:blip r:embed="rId4"/>
            <a:srcRect l="18517" t="12658" r="15674" b="22489"/>
            <a:stretch/>
          </p:blipFill>
          <p:spPr>
            <a:xfrm>
              <a:off x="4862757" y="1658920"/>
              <a:ext cx="2367609" cy="1815227"/>
            </a:xfrm>
            <a:prstGeom prst="rect">
              <a:avLst/>
            </a:prstGeom>
          </p:spPr>
        </p:pic>
        <p:grpSp>
          <p:nvGrpSpPr>
            <p:cNvPr id="19" name="グループ化 18">
              <a:extLst>
                <a:ext uri="{FF2B5EF4-FFF2-40B4-BE49-F238E27FC236}">
                  <a16:creationId xmlns:a16="http://schemas.microsoft.com/office/drawing/2014/main" id="{BA0B38CB-A775-F9C3-EEE5-D76FC5EEFE49}"/>
                </a:ext>
              </a:extLst>
            </p:cNvPr>
            <p:cNvGrpSpPr/>
            <p:nvPr/>
          </p:nvGrpSpPr>
          <p:grpSpPr>
            <a:xfrm>
              <a:off x="7988487" y="4761368"/>
              <a:ext cx="1851012" cy="240087"/>
              <a:chOff x="6324646" y="2584146"/>
              <a:chExt cx="1630784" cy="240087"/>
            </a:xfrm>
          </p:grpSpPr>
          <p:grpSp>
            <p:nvGrpSpPr>
              <p:cNvPr id="46" name="グループ化 45">
                <a:extLst>
                  <a:ext uri="{FF2B5EF4-FFF2-40B4-BE49-F238E27FC236}">
                    <a16:creationId xmlns:a16="http://schemas.microsoft.com/office/drawing/2014/main" id="{8709E029-9F76-7FEE-2453-4B03BCE47DDF}"/>
                  </a:ext>
                </a:extLst>
              </p:cNvPr>
              <p:cNvGrpSpPr/>
              <p:nvPr/>
            </p:nvGrpSpPr>
            <p:grpSpPr>
              <a:xfrm>
                <a:off x="6324646" y="2607744"/>
                <a:ext cx="847956" cy="216489"/>
                <a:chOff x="6335629" y="2608364"/>
                <a:chExt cx="847956" cy="216489"/>
              </a:xfrm>
            </p:grpSpPr>
            <p:pic>
              <p:nvPicPr>
                <p:cNvPr id="50" name="図 49">
                  <a:extLst>
                    <a:ext uri="{FF2B5EF4-FFF2-40B4-BE49-F238E27FC236}">
                      <a16:creationId xmlns:a16="http://schemas.microsoft.com/office/drawing/2014/main" id="{94A89739-032B-E09C-4080-2305469EEEF9}"/>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51" name="図 50">
                  <a:extLst>
                    <a:ext uri="{FF2B5EF4-FFF2-40B4-BE49-F238E27FC236}">
                      <a16:creationId xmlns:a16="http://schemas.microsoft.com/office/drawing/2014/main" id="{7D175E39-9FEF-2B14-5405-26CCC44E141A}"/>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7" name="グループ化 46">
                <a:extLst>
                  <a:ext uri="{FF2B5EF4-FFF2-40B4-BE49-F238E27FC236}">
                    <a16:creationId xmlns:a16="http://schemas.microsoft.com/office/drawing/2014/main" id="{E314BB60-02CF-1D48-FA59-CE80F7E5EEB7}"/>
                  </a:ext>
                </a:extLst>
              </p:cNvPr>
              <p:cNvGrpSpPr/>
              <p:nvPr/>
            </p:nvGrpSpPr>
            <p:grpSpPr>
              <a:xfrm rot="10800000">
                <a:off x="7107474" y="2584146"/>
                <a:ext cx="847956" cy="216489"/>
                <a:chOff x="6335629" y="2608364"/>
                <a:chExt cx="847956" cy="216489"/>
              </a:xfrm>
            </p:grpSpPr>
            <p:pic>
              <p:nvPicPr>
                <p:cNvPr id="48" name="図 47">
                  <a:extLst>
                    <a:ext uri="{FF2B5EF4-FFF2-40B4-BE49-F238E27FC236}">
                      <a16:creationId xmlns:a16="http://schemas.microsoft.com/office/drawing/2014/main" id="{EA3D7395-EDE9-0372-E0EA-7B1E9A70C4BD}"/>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9" name="図 48">
                  <a:extLst>
                    <a:ext uri="{FF2B5EF4-FFF2-40B4-BE49-F238E27FC236}">
                      <a16:creationId xmlns:a16="http://schemas.microsoft.com/office/drawing/2014/main" id="{DE623767-6E59-D61A-4722-CF9309B275A4}"/>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grpSp>
          <p:nvGrpSpPr>
            <p:cNvPr id="20" name="グループ化 19">
              <a:extLst>
                <a:ext uri="{FF2B5EF4-FFF2-40B4-BE49-F238E27FC236}">
                  <a16:creationId xmlns:a16="http://schemas.microsoft.com/office/drawing/2014/main" id="{B7A4946B-6DFF-FD1D-6213-7F85695A5969}"/>
                </a:ext>
              </a:extLst>
            </p:cNvPr>
            <p:cNvGrpSpPr/>
            <p:nvPr/>
          </p:nvGrpSpPr>
          <p:grpSpPr>
            <a:xfrm>
              <a:off x="7954974" y="1644437"/>
              <a:ext cx="1853240" cy="240087"/>
              <a:chOff x="6324646" y="2584146"/>
              <a:chExt cx="1630784" cy="240087"/>
            </a:xfrm>
          </p:grpSpPr>
          <p:grpSp>
            <p:nvGrpSpPr>
              <p:cNvPr id="40" name="グループ化 39">
                <a:extLst>
                  <a:ext uri="{FF2B5EF4-FFF2-40B4-BE49-F238E27FC236}">
                    <a16:creationId xmlns:a16="http://schemas.microsoft.com/office/drawing/2014/main" id="{8F602D52-00B6-BEAE-A9D5-A471299DFB09}"/>
                  </a:ext>
                </a:extLst>
              </p:cNvPr>
              <p:cNvGrpSpPr/>
              <p:nvPr/>
            </p:nvGrpSpPr>
            <p:grpSpPr>
              <a:xfrm>
                <a:off x="6324646" y="2607744"/>
                <a:ext cx="847956" cy="216489"/>
                <a:chOff x="6335629" y="2608364"/>
                <a:chExt cx="847956" cy="216489"/>
              </a:xfrm>
            </p:grpSpPr>
            <p:pic>
              <p:nvPicPr>
                <p:cNvPr id="44" name="図 43">
                  <a:extLst>
                    <a:ext uri="{FF2B5EF4-FFF2-40B4-BE49-F238E27FC236}">
                      <a16:creationId xmlns:a16="http://schemas.microsoft.com/office/drawing/2014/main" id="{A2148F1A-CC7C-B962-0A95-4BB10443017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5" name="図 44">
                  <a:extLst>
                    <a:ext uri="{FF2B5EF4-FFF2-40B4-BE49-F238E27FC236}">
                      <a16:creationId xmlns:a16="http://schemas.microsoft.com/office/drawing/2014/main" id="{06CB74C6-06A5-63E6-2E72-0E5EFF7EEA4B}"/>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nvGrpSpPr>
              <p:cNvPr id="41" name="グループ化 40">
                <a:extLst>
                  <a:ext uri="{FF2B5EF4-FFF2-40B4-BE49-F238E27FC236}">
                    <a16:creationId xmlns:a16="http://schemas.microsoft.com/office/drawing/2014/main" id="{3750AD48-8CC7-25E7-BD61-1D401EFD64ED}"/>
                  </a:ext>
                </a:extLst>
              </p:cNvPr>
              <p:cNvGrpSpPr/>
              <p:nvPr/>
            </p:nvGrpSpPr>
            <p:grpSpPr>
              <a:xfrm rot="10800000">
                <a:off x="7107474" y="2584146"/>
                <a:ext cx="847956" cy="216489"/>
                <a:chOff x="6335629" y="2608364"/>
                <a:chExt cx="847956" cy="216489"/>
              </a:xfrm>
            </p:grpSpPr>
            <p:pic>
              <p:nvPicPr>
                <p:cNvPr id="42" name="図 41">
                  <a:extLst>
                    <a:ext uri="{FF2B5EF4-FFF2-40B4-BE49-F238E27FC236}">
                      <a16:creationId xmlns:a16="http://schemas.microsoft.com/office/drawing/2014/main" id="{A59E6768-F1C2-A7BA-A2B0-CBD992E12EA7}"/>
                    </a:ext>
                  </a:extLst>
                </p:cNvPr>
                <p:cNvPicPr>
                  <a:picLocks noChangeAspect="1"/>
                </p:cNvPicPr>
                <p:nvPr/>
              </p:nvPicPr>
              <p:blipFill rotWithShape="1">
                <a:blip r:embed="rId5"/>
                <a:srcRect l="68594" t="9878" r="18126" b="77215"/>
                <a:stretch/>
              </p:blipFill>
              <p:spPr>
                <a:xfrm>
                  <a:off x="6335629" y="2609604"/>
                  <a:ext cx="424399" cy="215249"/>
                </a:xfrm>
                <a:prstGeom prst="rect">
                  <a:avLst/>
                </a:prstGeom>
              </p:spPr>
            </p:pic>
            <p:pic>
              <p:nvPicPr>
                <p:cNvPr id="43" name="図 42">
                  <a:extLst>
                    <a:ext uri="{FF2B5EF4-FFF2-40B4-BE49-F238E27FC236}">
                      <a16:creationId xmlns:a16="http://schemas.microsoft.com/office/drawing/2014/main" id="{1A198EF3-F25B-76BC-0182-28B6CA2A4503}"/>
                    </a:ext>
                  </a:extLst>
                </p:cNvPr>
                <p:cNvPicPr>
                  <a:picLocks noChangeAspect="1"/>
                </p:cNvPicPr>
                <p:nvPr/>
              </p:nvPicPr>
              <p:blipFill rotWithShape="1">
                <a:blip r:embed="rId5"/>
                <a:srcRect l="68594" t="9878" r="18126" b="77215"/>
                <a:stretch/>
              </p:blipFill>
              <p:spPr>
                <a:xfrm flipH="1">
                  <a:off x="6759186" y="2608364"/>
                  <a:ext cx="424399" cy="215249"/>
                </a:xfrm>
                <a:prstGeom prst="rect">
                  <a:avLst/>
                </a:prstGeom>
              </p:spPr>
            </p:pic>
          </p:grpSp>
        </p:grpSp>
        <p:cxnSp>
          <p:nvCxnSpPr>
            <p:cNvPr id="21" name="直線コネクタ 20">
              <a:extLst>
                <a:ext uri="{FF2B5EF4-FFF2-40B4-BE49-F238E27FC236}">
                  <a16:creationId xmlns:a16="http://schemas.microsoft.com/office/drawing/2014/main" id="{366E3E68-48C5-1F7D-23E1-2EFB92823112}"/>
                </a:ext>
              </a:extLst>
            </p:cNvPr>
            <p:cNvCxnSpPr/>
            <p:nvPr/>
          </p:nvCxnSpPr>
          <p:spPr>
            <a:xfrm>
              <a:off x="6271855" y="1792295"/>
              <a:ext cx="57187" cy="4104000"/>
            </a:xfrm>
            <a:prstGeom prst="line">
              <a:avLst/>
            </a:prstGeom>
            <a:noFill/>
            <a:ln w="6350" cap="flat" cmpd="sng" algn="ctr">
              <a:solidFill>
                <a:srgbClr val="4472C4">
                  <a:lumMod val="75000"/>
                </a:srgbClr>
              </a:solidFill>
              <a:prstDash val="dash"/>
              <a:miter lim="800000"/>
            </a:ln>
            <a:effectLst/>
          </p:spPr>
        </p:cxnSp>
        <p:cxnSp>
          <p:nvCxnSpPr>
            <p:cNvPr id="22" name="直線コネクタ 21">
              <a:extLst>
                <a:ext uri="{FF2B5EF4-FFF2-40B4-BE49-F238E27FC236}">
                  <a16:creationId xmlns:a16="http://schemas.microsoft.com/office/drawing/2014/main" id="{BA3F36F9-3E48-7DEF-C218-E22036DCAC33}"/>
                </a:ext>
              </a:extLst>
            </p:cNvPr>
            <p:cNvCxnSpPr/>
            <p:nvPr/>
          </p:nvCxnSpPr>
          <p:spPr>
            <a:xfrm>
              <a:off x="7157256" y="1719079"/>
              <a:ext cx="57187" cy="4176000"/>
            </a:xfrm>
            <a:prstGeom prst="line">
              <a:avLst/>
            </a:prstGeom>
            <a:noFill/>
            <a:ln w="6350" cap="flat" cmpd="sng" algn="ctr">
              <a:solidFill>
                <a:srgbClr val="4472C4">
                  <a:lumMod val="75000"/>
                </a:srgbClr>
              </a:solidFill>
              <a:prstDash val="dash"/>
              <a:miter lim="800000"/>
            </a:ln>
            <a:effectLst/>
          </p:spPr>
        </p:cxnSp>
        <p:cxnSp>
          <p:nvCxnSpPr>
            <p:cNvPr id="23" name="直線コネクタ 22">
              <a:extLst>
                <a:ext uri="{FF2B5EF4-FFF2-40B4-BE49-F238E27FC236}">
                  <a16:creationId xmlns:a16="http://schemas.microsoft.com/office/drawing/2014/main" id="{6771ADF6-01B1-4E20-E52D-011588D40C97}"/>
                </a:ext>
              </a:extLst>
            </p:cNvPr>
            <p:cNvCxnSpPr>
              <a:cxnSpLocks/>
            </p:cNvCxnSpPr>
            <p:nvPr/>
          </p:nvCxnSpPr>
          <p:spPr>
            <a:xfrm flipH="1">
              <a:off x="7153080" y="1713883"/>
              <a:ext cx="2664000" cy="29102"/>
            </a:xfrm>
            <a:prstGeom prst="line">
              <a:avLst/>
            </a:prstGeom>
            <a:noFill/>
            <a:ln w="6350" cap="flat" cmpd="sng" algn="ctr">
              <a:solidFill>
                <a:srgbClr val="4472C4">
                  <a:lumMod val="75000"/>
                </a:srgbClr>
              </a:solidFill>
              <a:prstDash val="dash"/>
              <a:miter lim="800000"/>
            </a:ln>
            <a:effectLst/>
          </p:spPr>
        </p:cxnSp>
        <p:cxnSp>
          <p:nvCxnSpPr>
            <p:cNvPr id="24" name="直線コネクタ 23">
              <a:extLst>
                <a:ext uri="{FF2B5EF4-FFF2-40B4-BE49-F238E27FC236}">
                  <a16:creationId xmlns:a16="http://schemas.microsoft.com/office/drawing/2014/main" id="{2D71F62B-D434-2DE6-2C16-281730D3F333}"/>
                </a:ext>
              </a:extLst>
            </p:cNvPr>
            <p:cNvCxnSpPr/>
            <p:nvPr/>
          </p:nvCxnSpPr>
          <p:spPr>
            <a:xfrm flipH="1">
              <a:off x="6242086" y="1778161"/>
              <a:ext cx="3564000" cy="43686"/>
            </a:xfrm>
            <a:prstGeom prst="line">
              <a:avLst/>
            </a:prstGeom>
            <a:noFill/>
            <a:ln w="6350" cap="flat" cmpd="sng" algn="ctr">
              <a:solidFill>
                <a:srgbClr val="4472C4">
                  <a:lumMod val="75000"/>
                </a:srgbClr>
              </a:solidFill>
              <a:prstDash val="dash"/>
              <a:miter lim="800000"/>
            </a:ln>
            <a:effectLst/>
          </p:spPr>
        </p:cxnSp>
        <p:cxnSp>
          <p:nvCxnSpPr>
            <p:cNvPr id="25" name="直線矢印コネクタ 24">
              <a:extLst>
                <a:ext uri="{FF2B5EF4-FFF2-40B4-BE49-F238E27FC236}">
                  <a16:creationId xmlns:a16="http://schemas.microsoft.com/office/drawing/2014/main" id="{08B7B12F-8499-42C1-8F12-E6006A467E31}"/>
                </a:ext>
              </a:extLst>
            </p:cNvPr>
            <p:cNvCxnSpPr/>
            <p:nvPr/>
          </p:nvCxnSpPr>
          <p:spPr>
            <a:xfrm flipH="1" flipV="1">
              <a:off x="6746392" y="3741081"/>
              <a:ext cx="13855" cy="2160000"/>
            </a:xfrm>
            <a:prstGeom prst="straightConnector1">
              <a:avLst/>
            </a:prstGeom>
            <a:noFill/>
            <a:ln w="28575" cap="flat" cmpd="sng" algn="ctr">
              <a:solidFill>
                <a:sysClr val="window" lastClr="FFFFFF">
                  <a:lumMod val="50000"/>
                </a:sysClr>
              </a:solidFill>
              <a:prstDash val="solid"/>
              <a:miter lim="800000"/>
              <a:tailEnd type="arrow" w="lg" len="lg"/>
            </a:ln>
            <a:effectLst/>
          </p:spPr>
        </p:cxnSp>
        <p:cxnSp>
          <p:nvCxnSpPr>
            <p:cNvPr id="26" name="直線矢印コネクタ 25">
              <a:extLst>
                <a:ext uri="{FF2B5EF4-FFF2-40B4-BE49-F238E27FC236}">
                  <a16:creationId xmlns:a16="http://schemas.microsoft.com/office/drawing/2014/main" id="{5D740938-F0A4-2D9E-F34E-2CA3F715012F}"/>
                </a:ext>
              </a:extLst>
            </p:cNvPr>
            <p:cNvCxnSpPr/>
            <p:nvPr/>
          </p:nvCxnSpPr>
          <p:spPr>
            <a:xfrm flipV="1">
              <a:off x="5927297" y="5883716"/>
              <a:ext cx="1800000" cy="18473"/>
            </a:xfrm>
            <a:prstGeom prst="straightConnector1">
              <a:avLst/>
            </a:prstGeom>
            <a:noFill/>
            <a:ln w="28575" cap="flat" cmpd="sng" algn="ctr">
              <a:solidFill>
                <a:sysClr val="window" lastClr="FFFFFF">
                  <a:lumMod val="50000"/>
                </a:sysClr>
              </a:solidFill>
              <a:prstDash val="solid"/>
              <a:miter lim="800000"/>
              <a:tailEnd type="arrow" w="lg" len="lg"/>
            </a:ln>
            <a:effectLst/>
          </p:spPr>
        </p:cxnSp>
        <p:grpSp>
          <p:nvGrpSpPr>
            <p:cNvPr id="27" name="グループ化 26">
              <a:extLst>
                <a:ext uri="{FF2B5EF4-FFF2-40B4-BE49-F238E27FC236}">
                  <a16:creationId xmlns:a16="http://schemas.microsoft.com/office/drawing/2014/main" id="{94FF4953-F05D-4631-1536-3A2E8B85A93C}"/>
                </a:ext>
              </a:extLst>
            </p:cNvPr>
            <p:cNvGrpSpPr/>
            <p:nvPr/>
          </p:nvGrpSpPr>
          <p:grpSpPr>
            <a:xfrm>
              <a:off x="6292457" y="3964566"/>
              <a:ext cx="955369" cy="1924887"/>
              <a:chOff x="1686551" y="3411755"/>
              <a:chExt cx="1134167" cy="2070211"/>
            </a:xfrm>
          </p:grpSpPr>
          <p:pic>
            <p:nvPicPr>
              <p:cNvPr id="37" name="図 36">
                <a:extLst>
                  <a:ext uri="{FF2B5EF4-FFF2-40B4-BE49-F238E27FC236}">
                    <a16:creationId xmlns:a16="http://schemas.microsoft.com/office/drawing/2014/main" id="{61A0E310-3A4B-C37A-100B-8B2EA5E55798}"/>
                  </a:ext>
                </a:extLst>
              </p:cNvPr>
              <p:cNvPicPr>
                <a:picLocks noChangeAspect="1"/>
              </p:cNvPicPr>
              <p:nvPr/>
            </p:nvPicPr>
            <p:blipFill rotWithShape="1">
              <a:blip r:embed="rId6"/>
              <a:srcRect l="46177" t="19564" r="13285" b="18822"/>
              <a:stretch/>
            </p:blipFill>
            <p:spPr>
              <a:xfrm rot="5400000" flipH="1">
                <a:off x="1267329" y="3928576"/>
                <a:ext cx="1972612" cy="1134167"/>
              </a:xfrm>
              <a:prstGeom prst="rect">
                <a:avLst/>
              </a:prstGeom>
            </p:spPr>
          </p:pic>
          <p:cxnSp>
            <p:nvCxnSpPr>
              <p:cNvPr id="38" name="直線コネクタ 37">
                <a:extLst>
                  <a:ext uri="{FF2B5EF4-FFF2-40B4-BE49-F238E27FC236}">
                    <a16:creationId xmlns:a16="http://schemas.microsoft.com/office/drawing/2014/main" id="{42BCC70D-3880-EC01-B410-4D57AB198AB5}"/>
                  </a:ext>
                </a:extLst>
              </p:cNvPr>
              <p:cNvCxnSpPr>
                <a:cxnSpLocks/>
              </p:cNvCxnSpPr>
              <p:nvPr/>
            </p:nvCxnSpPr>
            <p:spPr>
              <a:xfrm flipV="1">
                <a:off x="2143815" y="3430848"/>
                <a:ext cx="171579" cy="11998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D26243ED-2926-3B9C-4B23-0274524686EE}"/>
                  </a:ext>
                </a:extLst>
              </p:cNvPr>
              <p:cNvSpPr/>
              <p:nvPr/>
            </p:nvSpPr>
            <p:spPr>
              <a:xfrm>
                <a:off x="2253635" y="3411755"/>
                <a:ext cx="150106" cy="28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28" name="テキスト ボックス 27">
              <a:extLst>
                <a:ext uri="{FF2B5EF4-FFF2-40B4-BE49-F238E27FC236}">
                  <a16:creationId xmlns:a16="http://schemas.microsoft.com/office/drawing/2014/main" id="{E7F56665-1445-B208-5638-C07C3394A15D}"/>
                </a:ext>
              </a:extLst>
            </p:cNvPr>
            <p:cNvSpPr txBox="1"/>
            <p:nvPr/>
          </p:nvSpPr>
          <p:spPr>
            <a:xfrm>
              <a:off x="5586586" y="1405773"/>
              <a:ext cx="306908"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r>
                <a:rPr lang="en-US" altLang="ja-JP" sz="1400" b="1"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 </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29" name="テキスト ボックス 28">
              <a:extLst>
                <a:ext uri="{FF2B5EF4-FFF2-40B4-BE49-F238E27FC236}">
                  <a16:creationId xmlns:a16="http://schemas.microsoft.com/office/drawing/2014/main" id="{8E074143-07D7-980B-AD81-19B06D8FF27D}"/>
                </a:ext>
              </a:extLst>
            </p:cNvPr>
            <p:cNvSpPr txBox="1"/>
            <p:nvPr/>
          </p:nvSpPr>
          <p:spPr>
            <a:xfrm>
              <a:off x="6932075" y="2592389"/>
              <a:ext cx="670407"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0" name="テキスト ボックス 29">
              <a:extLst>
                <a:ext uri="{FF2B5EF4-FFF2-40B4-BE49-F238E27FC236}">
                  <a16:creationId xmlns:a16="http://schemas.microsoft.com/office/drawing/2014/main" id="{57D628DE-87CD-BC6D-52E8-FDA273DAF829}"/>
                </a:ext>
              </a:extLst>
            </p:cNvPr>
            <p:cNvSpPr txBox="1"/>
            <p:nvPr/>
          </p:nvSpPr>
          <p:spPr>
            <a:xfrm>
              <a:off x="6321694" y="3591188"/>
              <a:ext cx="303179"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1" name="テキスト ボックス 30">
              <a:extLst>
                <a:ext uri="{FF2B5EF4-FFF2-40B4-BE49-F238E27FC236}">
                  <a16:creationId xmlns:a16="http://schemas.microsoft.com/office/drawing/2014/main" id="{2C122500-8BAC-A1A2-92A0-96C21C351FD0}"/>
                </a:ext>
              </a:extLst>
            </p:cNvPr>
            <p:cNvSpPr txBox="1"/>
            <p:nvPr/>
          </p:nvSpPr>
          <p:spPr>
            <a:xfrm>
              <a:off x="7553253" y="3643251"/>
              <a:ext cx="436798" cy="849404"/>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起電力</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86356E6D-651F-6453-BDAB-FD075176EB73}"/>
                </a:ext>
              </a:extLst>
            </p:cNvPr>
            <p:cNvSpPr txBox="1"/>
            <p:nvPr/>
          </p:nvSpPr>
          <p:spPr>
            <a:xfrm>
              <a:off x="7516775" y="1251274"/>
              <a:ext cx="389852" cy="601661"/>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磁化</a:t>
              </a:r>
            </a:p>
          </p:txBody>
        </p:sp>
        <p:sp>
          <p:nvSpPr>
            <p:cNvPr id="33" name="テキスト ボックス 32">
              <a:extLst>
                <a:ext uri="{FF2B5EF4-FFF2-40B4-BE49-F238E27FC236}">
                  <a16:creationId xmlns:a16="http://schemas.microsoft.com/office/drawing/2014/main" id="{5785F092-7678-7DE2-1573-17B98AD1313E}"/>
                </a:ext>
              </a:extLst>
            </p:cNvPr>
            <p:cNvSpPr txBox="1"/>
            <p:nvPr/>
          </p:nvSpPr>
          <p:spPr>
            <a:xfrm>
              <a:off x="9876989" y="4967030"/>
              <a:ext cx="790752"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4" name="テキスト ボックス 33">
              <a:extLst>
                <a:ext uri="{FF2B5EF4-FFF2-40B4-BE49-F238E27FC236}">
                  <a16:creationId xmlns:a16="http://schemas.microsoft.com/office/drawing/2014/main" id="{5FDC633F-6631-DB22-FD22-DC6F29243829}"/>
                </a:ext>
              </a:extLst>
            </p:cNvPr>
            <p:cNvSpPr txBox="1"/>
            <p:nvPr/>
          </p:nvSpPr>
          <p:spPr>
            <a:xfrm>
              <a:off x="9885880" y="2676419"/>
              <a:ext cx="744915" cy="353919"/>
            </a:xfrm>
            <a:prstGeom prst="rect">
              <a:avLst/>
            </a:prstGeom>
            <a:noFill/>
          </p:spPr>
          <p:txBody>
            <a:bodyPr wrap="square" rtlCol="0">
              <a:spAutoFit/>
            </a:bodyPr>
            <a:lstStyle/>
            <a:p>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時間</a:t>
              </a:r>
              <a:endParaRPr lang="ja-JP" altLang="en-US" sz="12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35" name="テキスト ボックス 34">
              <a:extLst>
                <a:ext uri="{FF2B5EF4-FFF2-40B4-BE49-F238E27FC236}">
                  <a16:creationId xmlns:a16="http://schemas.microsoft.com/office/drawing/2014/main" id="{5BF4C218-724B-B7B8-E660-D57D5AFDF3A3}"/>
                </a:ext>
              </a:extLst>
            </p:cNvPr>
            <p:cNvSpPr txBox="1"/>
            <p:nvPr/>
          </p:nvSpPr>
          <p:spPr>
            <a:xfrm>
              <a:off x="7182329" y="5971011"/>
              <a:ext cx="784782" cy="353919"/>
            </a:xfrm>
            <a:prstGeom prst="rect">
              <a:avLst/>
            </a:prstGeom>
            <a:noFill/>
          </p:spPr>
          <p:txBody>
            <a:bodyPr wrap="square" rtlCol="0">
              <a:spAutoFit/>
            </a:bodyPr>
            <a:lstStyle/>
            <a:p>
              <a:pPr algn="ctr"/>
              <a:r>
                <a:rPr lang="ja-JP" altLang="en-US" sz="14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rPr>
                <a:t>磁場</a:t>
              </a:r>
            </a:p>
          </p:txBody>
        </p:sp>
        <p:sp>
          <p:nvSpPr>
            <p:cNvPr id="36" name="星 7 10">
              <a:extLst>
                <a:ext uri="{FF2B5EF4-FFF2-40B4-BE49-F238E27FC236}">
                  <a16:creationId xmlns:a16="http://schemas.microsoft.com/office/drawing/2014/main" id="{2D4CACAD-4BB0-3DDC-26C2-2BCEDBBFE3A0}"/>
                </a:ext>
              </a:extLst>
            </p:cNvPr>
            <p:cNvSpPr/>
            <p:nvPr/>
          </p:nvSpPr>
          <p:spPr>
            <a:xfrm>
              <a:off x="3906049" y="461576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1200">
                <a:latin typeface="游明朝" panose="02020400000000000000" pitchFamily="18" charset="-128"/>
                <a:ea typeface="游明朝" panose="02020400000000000000" pitchFamily="18" charset="-128"/>
              </a:endParaRPr>
            </a:p>
          </p:txBody>
        </p:sp>
      </p:grpSp>
      <p:sp>
        <p:nvSpPr>
          <p:cNvPr id="3" name="吹き出し: 角を丸めた四角形 2">
            <a:extLst>
              <a:ext uri="{FF2B5EF4-FFF2-40B4-BE49-F238E27FC236}">
                <a16:creationId xmlns:a16="http://schemas.microsoft.com/office/drawing/2014/main" id="{0F2C4460-9F10-73A1-5A43-135843771694}"/>
              </a:ext>
            </a:extLst>
          </p:cNvPr>
          <p:cNvSpPr/>
          <p:nvPr/>
        </p:nvSpPr>
        <p:spPr>
          <a:xfrm>
            <a:off x="10170179" y="5689640"/>
            <a:ext cx="1984060" cy="641605"/>
          </a:xfrm>
          <a:prstGeom prst="wedgeRoundRectCallout">
            <a:avLst>
              <a:gd name="adj1" fmla="val -40764"/>
              <a:gd name="adj2" fmla="val -80018"/>
              <a:gd name="adj3" fmla="val 1666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信号が小さい</a:t>
            </a:r>
            <a:r>
              <a:rPr kumimoji="1" lang="en-US" altLang="ja-JP"/>
              <a:t>...</a:t>
            </a:r>
            <a:endParaRPr kumimoji="1" lang="ja-JP" altLang="en-US"/>
          </a:p>
        </p:txBody>
      </p:sp>
      <p:cxnSp>
        <p:nvCxnSpPr>
          <p:cNvPr id="67" name="直線矢印コネクタ 66">
            <a:extLst>
              <a:ext uri="{FF2B5EF4-FFF2-40B4-BE49-F238E27FC236}">
                <a16:creationId xmlns:a16="http://schemas.microsoft.com/office/drawing/2014/main" id="{B1A7DC0A-619F-7330-4BB7-FF156BF68955}"/>
              </a:ext>
            </a:extLst>
          </p:cNvPr>
          <p:cNvCxnSpPr>
            <a:cxnSpLocks/>
          </p:cNvCxnSpPr>
          <p:nvPr/>
        </p:nvCxnSpPr>
        <p:spPr>
          <a:xfrm>
            <a:off x="6403156" y="2857501"/>
            <a:ext cx="8344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スライド番号プレースホルダー 67">
            <a:extLst>
              <a:ext uri="{FF2B5EF4-FFF2-40B4-BE49-F238E27FC236}">
                <a16:creationId xmlns:a16="http://schemas.microsoft.com/office/drawing/2014/main" id="{B76EC45C-E9E3-1A46-91F7-CC68552E9937}"/>
              </a:ext>
            </a:extLst>
          </p:cNvPr>
          <p:cNvSpPr>
            <a:spLocks noGrp="1"/>
          </p:cNvSpPr>
          <p:nvPr>
            <p:ph type="sldNum" sz="quarter" idx="12"/>
          </p:nvPr>
        </p:nvSpPr>
        <p:spPr/>
        <p:txBody>
          <a:bodyPr/>
          <a:lstStyle/>
          <a:p>
            <a:fld id="{4AD72193-2778-4F28-8FB6-2AF7846BFD67}" type="slidenum">
              <a:rPr kumimoji="1" lang="ja-JP" altLang="en-US" smtClean="0"/>
              <a:t>16</a:t>
            </a:fld>
            <a:endParaRPr kumimoji="1" lang="ja-JP" altLang="en-US"/>
          </a:p>
        </p:txBody>
      </p:sp>
      <p:pic>
        <p:nvPicPr>
          <p:cNvPr id="69" name="図 68">
            <a:extLst>
              <a:ext uri="{FF2B5EF4-FFF2-40B4-BE49-F238E27FC236}">
                <a16:creationId xmlns:a16="http://schemas.microsoft.com/office/drawing/2014/main" id="{231D2245-2302-4C06-6EBD-FED8DF5CB776}"/>
              </a:ext>
            </a:extLst>
          </p:cNvPr>
          <p:cNvPicPr>
            <a:picLocks noChangeAspect="1"/>
          </p:cNvPicPr>
          <p:nvPr/>
        </p:nvPicPr>
        <p:blipFill>
          <a:blip r:embed="rId7"/>
          <a:stretch>
            <a:fillRect/>
          </a:stretch>
        </p:blipFill>
        <p:spPr>
          <a:xfrm>
            <a:off x="9507415" y="4128111"/>
            <a:ext cx="662764" cy="331382"/>
          </a:xfrm>
          <a:prstGeom prst="rect">
            <a:avLst/>
          </a:prstGeom>
        </p:spPr>
      </p:pic>
    </p:spTree>
    <p:extLst>
      <p:ext uri="{BB962C8B-B14F-4D97-AF65-F5344CB8AC3E}">
        <p14:creationId xmlns:p14="http://schemas.microsoft.com/office/powerpoint/2010/main" val="390210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E56CC0-D72F-0713-CC83-E77C614A0F38}"/>
              </a:ext>
            </a:extLst>
          </p:cNvPr>
          <p:cNvSpPr>
            <a:spLocks noGrp="1"/>
          </p:cNvSpPr>
          <p:nvPr>
            <p:ph type="title"/>
          </p:nvPr>
        </p:nvSpPr>
        <p:spPr/>
        <p:txBody>
          <a:bodyPr/>
          <a:lstStyle/>
          <a:p>
            <a:r>
              <a:rPr kumimoji="1" lang="ja-JP" altLang="en-US"/>
              <a:t>磁性ナノ粒子の信号検出</a:t>
            </a:r>
          </a:p>
        </p:txBody>
      </p:sp>
      <p:sp>
        <p:nvSpPr>
          <p:cNvPr id="6" name="テキスト ボックス 5">
            <a:extLst>
              <a:ext uri="{FF2B5EF4-FFF2-40B4-BE49-F238E27FC236}">
                <a16:creationId xmlns:a16="http://schemas.microsoft.com/office/drawing/2014/main" id="{49384D31-66A2-062B-633E-2F28790A3EB2}"/>
              </a:ext>
            </a:extLst>
          </p:cNvPr>
          <p:cNvSpPr txBox="1"/>
          <p:nvPr/>
        </p:nvSpPr>
        <p:spPr>
          <a:xfrm>
            <a:off x="5107269" y="5481449"/>
            <a:ext cx="7006661" cy="830997"/>
          </a:xfrm>
          <a:prstGeom prst="rect">
            <a:avLst/>
          </a:prstGeom>
          <a:noFill/>
        </p:spPr>
        <p:txBody>
          <a:bodyPr wrap="square" rtlCol="0">
            <a:spAutoFit/>
          </a:bodyPr>
          <a:lstStyle/>
          <a:p>
            <a:r>
              <a:rPr kumimoji="1" lang="ja-JP" altLang="en-US" sz="2400"/>
              <a:t>⇒信号（誘導起電力）が大きい時は</a:t>
            </a:r>
            <a:br>
              <a:rPr kumimoji="1" lang="en-US" altLang="ja-JP" sz="2400"/>
            </a:br>
            <a:r>
              <a:rPr kumimoji="1" lang="ja-JP" altLang="en-US" sz="2400"/>
              <a:t>　　</a:t>
            </a:r>
            <a:r>
              <a:rPr kumimoji="1" lang="ja-JP" altLang="en-US" sz="2400" b="1">
                <a:solidFill>
                  <a:srgbClr val="FF0000"/>
                </a:solidFill>
              </a:rPr>
              <a:t>「粒子が</a:t>
            </a:r>
            <a:r>
              <a:rPr kumimoji="1" lang="en-US" altLang="ja-JP" sz="2400" b="1">
                <a:solidFill>
                  <a:srgbClr val="FF0000"/>
                </a:solidFill>
              </a:rPr>
              <a:t>FFP</a:t>
            </a:r>
            <a:r>
              <a:rPr kumimoji="1" lang="ja-JP" altLang="en-US" sz="2400" b="1">
                <a:solidFill>
                  <a:srgbClr val="FF0000"/>
                </a:solidFill>
              </a:rPr>
              <a:t>付近にあること」</a:t>
            </a:r>
            <a:r>
              <a:rPr kumimoji="1" lang="ja-JP" altLang="en-US" sz="2400"/>
              <a:t>が分かる！！</a:t>
            </a:r>
          </a:p>
        </p:txBody>
      </p:sp>
      <p:sp>
        <p:nvSpPr>
          <p:cNvPr id="3" name="スライド番号プレースホルダー 2">
            <a:extLst>
              <a:ext uri="{FF2B5EF4-FFF2-40B4-BE49-F238E27FC236}">
                <a16:creationId xmlns:a16="http://schemas.microsoft.com/office/drawing/2014/main" id="{3E7A8300-B146-A5DC-C303-DE21037815F8}"/>
              </a:ext>
            </a:extLst>
          </p:cNvPr>
          <p:cNvSpPr>
            <a:spLocks noGrp="1"/>
          </p:cNvSpPr>
          <p:nvPr>
            <p:ph type="sldNum" sz="quarter" idx="12"/>
          </p:nvPr>
        </p:nvSpPr>
        <p:spPr/>
        <p:txBody>
          <a:bodyPr/>
          <a:lstStyle/>
          <a:p>
            <a:fld id="{4AD72193-2778-4F28-8FB6-2AF7846BFD67}" type="slidenum">
              <a:rPr kumimoji="1" lang="ja-JP" altLang="en-US" smtClean="0"/>
              <a:t>17</a:t>
            </a:fld>
            <a:endParaRPr kumimoji="1" lang="ja-JP" altLang="en-US"/>
          </a:p>
        </p:txBody>
      </p:sp>
      <p:pic>
        <p:nvPicPr>
          <p:cNvPr id="11" name="図 10">
            <a:extLst>
              <a:ext uri="{FF2B5EF4-FFF2-40B4-BE49-F238E27FC236}">
                <a16:creationId xmlns:a16="http://schemas.microsoft.com/office/drawing/2014/main" id="{B7DBBECC-BBB0-4991-B17A-B5F9401911FE}"/>
              </a:ext>
            </a:extLst>
          </p:cNvPr>
          <p:cNvPicPr>
            <a:picLocks noChangeAspect="1"/>
          </p:cNvPicPr>
          <p:nvPr/>
        </p:nvPicPr>
        <p:blipFill>
          <a:blip r:embed="rId2"/>
          <a:stretch>
            <a:fillRect/>
          </a:stretch>
        </p:blipFill>
        <p:spPr>
          <a:xfrm>
            <a:off x="0" y="1690688"/>
            <a:ext cx="6096528" cy="3429297"/>
          </a:xfrm>
          <a:prstGeom prst="rect">
            <a:avLst/>
          </a:prstGeom>
        </p:spPr>
      </p:pic>
      <p:pic>
        <p:nvPicPr>
          <p:cNvPr id="12" name="図 11">
            <a:extLst>
              <a:ext uri="{FF2B5EF4-FFF2-40B4-BE49-F238E27FC236}">
                <a16:creationId xmlns:a16="http://schemas.microsoft.com/office/drawing/2014/main" id="{6305566C-9B47-53D0-4873-6AEF66E4E5EF}"/>
              </a:ext>
            </a:extLst>
          </p:cNvPr>
          <p:cNvPicPr>
            <a:picLocks noChangeAspect="1"/>
          </p:cNvPicPr>
          <p:nvPr/>
        </p:nvPicPr>
        <p:blipFill>
          <a:blip r:embed="rId3"/>
          <a:stretch>
            <a:fillRect/>
          </a:stretch>
        </p:blipFill>
        <p:spPr>
          <a:xfrm>
            <a:off x="6096000" y="1690688"/>
            <a:ext cx="6096528" cy="3429297"/>
          </a:xfrm>
          <a:prstGeom prst="rect">
            <a:avLst/>
          </a:prstGeom>
        </p:spPr>
      </p:pic>
    </p:spTree>
    <p:extLst>
      <p:ext uri="{BB962C8B-B14F-4D97-AF65-F5344CB8AC3E}">
        <p14:creationId xmlns:p14="http://schemas.microsoft.com/office/powerpoint/2010/main" val="366942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37A3B-5A3B-6810-570D-D213A7ADE01C}"/>
              </a:ext>
            </a:extLst>
          </p:cNvPr>
          <p:cNvSpPr>
            <a:spLocks noGrp="1"/>
          </p:cNvSpPr>
          <p:nvPr>
            <p:ph type="title"/>
          </p:nvPr>
        </p:nvSpPr>
        <p:spPr/>
        <p:txBody>
          <a:bodyPr/>
          <a:lstStyle/>
          <a:p>
            <a:r>
              <a:rPr kumimoji="1" lang="en-US" altLang="ja-JP"/>
              <a:t>MPI</a:t>
            </a:r>
            <a:r>
              <a:rPr kumimoji="1" lang="ja-JP" altLang="en-US"/>
              <a:t>の基本システム</a:t>
            </a:r>
          </a:p>
        </p:txBody>
      </p:sp>
      <p:grpSp>
        <p:nvGrpSpPr>
          <p:cNvPr id="67" name="グループ化 66">
            <a:extLst>
              <a:ext uri="{FF2B5EF4-FFF2-40B4-BE49-F238E27FC236}">
                <a16:creationId xmlns:a16="http://schemas.microsoft.com/office/drawing/2014/main" id="{3D0FD79D-6C0E-769E-6EC0-3FC99EA860F4}"/>
              </a:ext>
            </a:extLst>
          </p:cNvPr>
          <p:cNvGrpSpPr/>
          <p:nvPr/>
        </p:nvGrpSpPr>
        <p:grpSpPr>
          <a:xfrm>
            <a:off x="5345674" y="3013584"/>
            <a:ext cx="2531246" cy="2519151"/>
            <a:chOff x="3261486" y="2470701"/>
            <a:chExt cx="2821482" cy="2808000"/>
          </a:xfrm>
        </p:grpSpPr>
        <p:grpSp>
          <p:nvGrpSpPr>
            <p:cNvPr id="68" name="グループ化 67">
              <a:extLst>
                <a:ext uri="{FF2B5EF4-FFF2-40B4-BE49-F238E27FC236}">
                  <a16:creationId xmlns:a16="http://schemas.microsoft.com/office/drawing/2014/main" id="{DA09D1C4-2F8F-F364-8258-2351FA1BAEC9}"/>
                </a:ext>
              </a:extLst>
            </p:cNvPr>
            <p:cNvGrpSpPr/>
            <p:nvPr/>
          </p:nvGrpSpPr>
          <p:grpSpPr>
            <a:xfrm>
              <a:off x="3261486" y="2470701"/>
              <a:ext cx="2821482" cy="2808000"/>
              <a:chOff x="3271396" y="2470701"/>
              <a:chExt cx="2821482" cy="2808000"/>
            </a:xfrm>
          </p:grpSpPr>
          <p:pic>
            <p:nvPicPr>
              <p:cNvPr id="71" name="図 70" descr="C:\Users\SHIMIZUSHOTA\Desktop\卒業論文資料\ポスター資料\jibabunpu.bmp">
                <a:extLst>
                  <a:ext uri="{FF2B5EF4-FFF2-40B4-BE49-F238E27FC236}">
                    <a16:creationId xmlns:a16="http://schemas.microsoft.com/office/drawing/2014/main" id="{840FA799-ACD3-26A0-5D35-A32D487201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85532" y="2471355"/>
                <a:ext cx="2807999" cy="2806692"/>
              </a:xfrm>
              <a:prstGeom prst="rect">
                <a:avLst/>
              </a:prstGeom>
              <a:noFill/>
              <a:ln>
                <a:noFill/>
              </a:ln>
            </p:spPr>
          </p:pic>
          <p:sp>
            <p:nvSpPr>
              <p:cNvPr id="72" name="正方形/長方形 71">
                <a:extLst>
                  <a:ext uri="{FF2B5EF4-FFF2-40B4-BE49-F238E27FC236}">
                    <a16:creationId xmlns:a16="http://schemas.microsoft.com/office/drawing/2014/main" id="{978316C0-ED12-6BD0-2F77-882778D70F77}"/>
                  </a:ext>
                </a:extLst>
              </p:cNvPr>
              <p:cNvSpPr/>
              <p:nvPr/>
            </p:nvSpPr>
            <p:spPr>
              <a:xfrm>
                <a:off x="3271396" y="2470701"/>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69" name="テキスト ボックス 68">
              <a:extLst>
                <a:ext uri="{FF2B5EF4-FFF2-40B4-BE49-F238E27FC236}">
                  <a16:creationId xmlns:a16="http://schemas.microsoft.com/office/drawing/2014/main" id="{B990F697-F97D-01AC-9957-A832D6417B6D}"/>
                </a:ext>
              </a:extLst>
            </p:cNvPr>
            <p:cNvSpPr txBox="1"/>
            <p:nvPr/>
          </p:nvSpPr>
          <p:spPr>
            <a:xfrm>
              <a:off x="4295442" y="3181970"/>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70" name="円/楕円 27">
              <a:extLst>
                <a:ext uri="{FF2B5EF4-FFF2-40B4-BE49-F238E27FC236}">
                  <a16:creationId xmlns:a16="http://schemas.microsoft.com/office/drawing/2014/main" id="{D78714AD-7223-5D37-1652-7A96A97AEC82}"/>
                </a:ext>
              </a:extLst>
            </p:cNvPr>
            <p:cNvSpPr/>
            <p:nvPr/>
          </p:nvSpPr>
          <p:spPr>
            <a:xfrm>
              <a:off x="4394775" y="3582080"/>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grpSp>
      <p:sp>
        <p:nvSpPr>
          <p:cNvPr id="73" name="円柱 72">
            <a:extLst>
              <a:ext uri="{FF2B5EF4-FFF2-40B4-BE49-F238E27FC236}">
                <a16:creationId xmlns:a16="http://schemas.microsoft.com/office/drawing/2014/main" id="{DC94E0DD-7CD2-F1C1-F50A-04A01C306E2C}"/>
              </a:ext>
            </a:extLst>
          </p:cNvPr>
          <p:cNvSpPr/>
          <p:nvPr/>
        </p:nvSpPr>
        <p:spPr>
          <a:xfrm rot="5400000">
            <a:off x="7056582" y="4157800"/>
            <a:ext cx="2204661" cy="230720"/>
          </a:xfrm>
          <a:prstGeom prst="can">
            <a:avLst/>
          </a:prstGeom>
          <a:solidFill>
            <a:srgbClr val="FFC000"/>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a:solidFill>
                <a:prstClr val="white"/>
              </a:solidFill>
              <a:latin typeface="游明朝" panose="02020400000000000000" pitchFamily="18" charset="-128"/>
              <a:ea typeface="游明朝" panose="02020400000000000000" pitchFamily="18" charset="-128"/>
            </a:endParaRPr>
          </a:p>
        </p:txBody>
      </p:sp>
      <p:sp>
        <p:nvSpPr>
          <p:cNvPr id="74" name="テキスト ボックス 73">
            <a:extLst>
              <a:ext uri="{FF2B5EF4-FFF2-40B4-BE49-F238E27FC236}">
                <a16:creationId xmlns:a16="http://schemas.microsoft.com/office/drawing/2014/main" id="{BFB4B977-66B1-EF40-C4F2-8E3D66E4BAC0}"/>
              </a:ext>
            </a:extLst>
          </p:cNvPr>
          <p:cNvSpPr txBox="1"/>
          <p:nvPr/>
        </p:nvSpPr>
        <p:spPr>
          <a:xfrm>
            <a:off x="8421742" y="1563685"/>
            <a:ext cx="2414990" cy="646331"/>
          </a:xfrm>
          <a:prstGeom prst="rect">
            <a:avLst/>
          </a:prstGeom>
          <a:noFill/>
        </p:spPr>
        <p:txBody>
          <a:bodyPr wrap="square" rtlCol="0">
            <a:spAutoFit/>
          </a:bodyPr>
          <a:lstStyle/>
          <a:p>
            <a:pPr algn="ctr">
              <a:defRPr/>
            </a:pP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受信コイル</a:t>
            </a:r>
            <a:br>
              <a:rPr kumimoji="0" lang="en-US" altLang="ja-JP"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kumimoji="0" lang="ja-JP" altLang="en-US" kern="0">
                <a:solidFill>
                  <a:prstClr val="black"/>
                </a:solidFill>
                <a:latin typeface="游明朝" panose="02020400000000000000" pitchFamily="18" charset="-128"/>
                <a:ea typeface="游明朝" panose="02020400000000000000" pitchFamily="18" charset="-128"/>
                <a:cs typeface="Times New Roman" panose="02020603050405020304" pitchFamily="18" charset="0"/>
              </a:rPr>
              <a:t>（信号を受信する）</a:t>
            </a:r>
            <a:endParaRPr kumimoji="0" lang="ja-JP" altLang="en-US" kern="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75" name="直線コネクタ 74">
            <a:extLst>
              <a:ext uri="{FF2B5EF4-FFF2-40B4-BE49-F238E27FC236}">
                <a16:creationId xmlns:a16="http://schemas.microsoft.com/office/drawing/2014/main" id="{21D6DD68-8FBB-EA28-9F79-BFF913A1BB58}"/>
              </a:ext>
            </a:extLst>
          </p:cNvPr>
          <p:cNvCxnSpPr>
            <a:cxnSpLocks/>
          </p:cNvCxnSpPr>
          <p:nvPr/>
        </p:nvCxnSpPr>
        <p:spPr>
          <a:xfrm>
            <a:off x="6909958" y="2123267"/>
            <a:ext cx="1992934" cy="411907"/>
          </a:xfrm>
          <a:prstGeom prst="line">
            <a:avLst/>
          </a:prstGeom>
          <a:noFill/>
          <a:ln w="19050" cap="flat" cmpd="sng" algn="ctr">
            <a:solidFill>
              <a:sysClr val="windowText" lastClr="000000"/>
            </a:solidFill>
            <a:prstDash val="solid"/>
            <a:miter lim="800000"/>
          </a:ln>
          <a:effectLst/>
        </p:spPr>
      </p:cxnSp>
      <p:cxnSp>
        <p:nvCxnSpPr>
          <p:cNvPr id="76" name="直線コネクタ 75">
            <a:extLst>
              <a:ext uri="{FF2B5EF4-FFF2-40B4-BE49-F238E27FC236}">
                <a16:creationId xmlns:a16="http://schemas.microsoft.com/office/drawing/2014/main" id="{D18D523F-75EA-9D2C-D036-AF8EB34A09B0}"/>
              </a:ext>
            </a:extLst>
          </p:cNvPr>
          <p:cNvCxnSpPr>
            <a:cxnSpLocks/>
          </p:cNvCxnSpPr>
          <p:nvPr/>
        </p:nvCxnSpPr>
        <p:spPr>
          <a:xfrm flipV="1">
            <a:off x="8165063" y="2053413"/>
            <a:ext cx="510571" cy="1307952"/>
          </a:xfrm>
          <a:prstGeom prst="line">
            <a:avLst/>
          </a:prstGeom>
          <a:noFill/>
          <a:ln w="19050" cap="flat" cmpd="sng" algn="ctr">
            <a:solidFill>
              <a:sysClr val="windowText" lastClr="000000"/>
            </a:solidFill>
            <a:prstDash val="solid"/>
            <a:miter lim="800000"/>
          </a:ln>
          <a:effectLst/>
        </p:spPr>
      </p:cxnSp>
      <p:sp>
        <p:nvSpPr>
          <p:cNvPr id="81" name="円柱 80">
            <a:extLst>
              <a:ext uri="{FF2B5EF4-FFF2-40B4-BE49-F238E27FC236}">
                <a16:creationId xmlns:a16="http://schemas.microsoft.com/office/drawing/2014/main" id="{2ACE392D-5187-77FE-F967-DCA0A42C3B46}"/>
              </a:ext>
            </a:extLst>
          </p:cNvPr>
          <p:cNvSpPr/>
          <p:nvPr/>
        </p:nvSpPr>
        <p:spPr>
          <a:xfrm rot="16200000">
            <a:off x="7040286" y="4099519"/>
            <a:ext cx="3725213"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83" name="円柱 82">
            <a:extLst>
              <a:ext uri="{FF2B5EF4-FFF2-40B4-BE49-F238E27FC236}">
                <a16:creationId xmlns:a16="http://schemas.microsoft.com/office/drawing/2014/main" id="{1FF2D548-1BBF-67FE-B7AB-25A37524B71A}"/>
              </a:ext>
            </a:extLst>
          </p:cNvPr>
          <p:cNvSpPr/>
          <p:nvPr/>
        </p:nvSpPr>
        <p:spPr>
          <a:xfrm rot="5400000">
            <a:off x="2498618" y="4106528"/>
            <a:ext cx="3739230" cy="333263"/>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cxnSp>
        <p:nvCxnSpPr>
          <p:cNvPr id="88" name="直線コネクタ 87">
            <a:extLst>
              <a:ext uri="{FF2B5EF4-FFF2-40B4-BE49-F238E27FC236}">
                <a16:creationId xmlns:a16="http://schemas.microsoft.com/office/drawing/2014/main" id="{0D1B4319-D31C-46AC-46C1-230E3342C33C}"/>
              </a:ext>
            </a:extLst>
          </p:cNvPr>
          <p:cNvCxnSpPr>
            <a:cxnSpLocks/>
          </p:cNvCxnSpPr>
          <p:nvPr/>
        </p:nvCxnSpPr>
        <p:spPr>
          <a:xfrm flipH="1">
            <a:off x="4354799" y="2124097"/>
            <a:ext cx="1775989" cy="484952"/>
          </a:xfrm>
          <a:prstGeom prst="line">
            <a:avLst/>
          </a:prstGeom>
          <a:noFill/>
          <a:ln w="19050" cap="flat" cmpd="sng" algn="ctr">
            <a:solidFill>
              <a:sysClr val="windowText" lastClr="000000"/>
            </a:solidFill>
            <a:prstDash val="solid"/>
            <a:miter lim="800000"/>
          </a:ln>
          <a:effectLst/>
        </p:spPr>
      </p:cxnSp>
      <p:sp>
        <p:nvSpPr>
          <p:cNvPr id="89" name="星 7 48">
            <a:extLst>
              <a:ext uri="{FF2B5EF4-FFF2-40B4-BE49-F238E27FC236}">
                <a16:creationId xmlns:a16="http://schemas.microsoft.com/office/drawing/2014/main" id="{D65670CF-497D-BD9A-F385-63F0AE6F877B}"/>
              </a:ext>
            </a:extLst>
          </p:cNvPr>
          <p:cNvSpPr/>
          <p:nvPr/>
        </p:nvSpPr>
        <p:spPr>
          <a:xfrm>
            <a:off x="6462318" y="4093676"/>
            <a:ext cx="322968" cy="322968"/>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nvGrpSpPr>
          <p:cNvPr id="90" name="グループ化 89">
            <a:extLst>
              <a:ext uri="{FF2B5EF4-FFF2-40B4-BE49-F238E27FC236}">
                <a16:creationId xmlns:a16="http://schemas.microsoft.com/office/drawing/2014/main" id="{A3B99156-744F-CCF5-A3E0-4FD4C04F0756}"/>
              </a:ext>
            </a:extLst>
          </p:cNvPr>
          <p:cNvGrpSpPr/>
          <p:nvPr/>
        </p:nvGrpSpPr>
        <p:grpSpPr>
          <a:xfrm>
            <a:off x="5297746" y="3009658"/>
            <a:ext cx="2586666" cy="2523077"/>
            <a:chOff x="8442066" y="683610"/>
            <a:chExt cx="2883256" cy="2812376"/>
          </a:xfrm>
        </p:grpSpPr>
        <p:grpSp>
          <p:nvGrpSpPr>
            <p:cNvPr id="91" name="グループ化 90">
              <a:extLst>
                <a:ext uri="{FF2B5EF4-FFF2-40B4-BE49-F238E27FC236}">
                  <a16:creationId xmlns:a16="http://schemas.microsoft.com/office/drawing/2014/main" id="{7BACA707-362C-5362-3D9D-BE3AA55D432D}"/>
                </a:ext>
              </a:extLst>
            </p:cNvPr>
            <p:cNvGrpSpPr/>
            <p:nvPr/>
          </p:nvGrpSpPr>
          <p:grpSpPr>
            <a:xfrm>
              <a:off x="8442066" y="683610"/>
              <a:ext cx="2883256" cy="2812376"/>
              <a:chOff x="3190806" y="2470701"/>
              <a:chExt cx="2883256" cy="2812376"/>
            </a:xfrm>
          </p:grpSpPr>
          <p:grpSp>
            <p:nvGrpSpPr>
              <p:cNvPr id="93" name="グループ化 92">
                <a:extLst>
                  <a:ext uri="{FF2B5EF4-FFF2-40B4-BE49-F238E27FC236}">
                    <a16:creationId xmlns:a16="http://schemas.microsoft.com/office/drawing/2014/main" id="{C49A2394-82FE-E43E-FECD-B6797258E568}"/>
                  </a:ext>
                </a:extLst>
              </p:cNvPr>
              <p:cNvGrpSpPr/>
              <p:nvPr/>
            </p:nvGrpSpPr>
            <p:grpSpPr>
              <a:xfrm>
                <a:off x="3257646" y="2470701"/>
                <a:ext cx="2816416" cy="2812376"/>
                <a:chOff x="8550675" y="1395636"/>
                <a:chExt cx="2816416" cy="2812376"/>
              </a:xfrm>
            </p:grpSpPr>
            <p:pic>
              <p:nvPicPr>
                <p:cNvPr id="96" name="図 95">
                  <a:extLst>
                    <a:ext uri="{FF2B5EF4-FFF2-40B4-BE49-F238E27FC236}">
                      <a16:creationId xmlns:a16="http://schemas.microsoft.com/office/drawing/2014/main" id="{A91BB427-3F6C-835D-7450-A28072F57976}"/>
                    </a:ext>
                  </a:extLst>
                </p:cNvPr>
                <p:cNvPicPr>
                  <a:picLocks/>
                </p:cNvPicPr>
                <p:nvPr/>
              </p:nvPicPr>
              <p:blipFill>
                <a:blip r:embed="rId3"/>
                <a:stretch>
                  <a:fillRect/>
                </a:stretch>
              </p:blipFill>
              <p:spPr>
                <a:xfrm rot="10800000">
                  <a:off x="8559091" y="1395636"/>
                  <a:ext cx="2808000" cy="2808000"/>
                </a:xfrm>
                <a:prstGeom prst="rect">
                  <a:avLst/>
                </a:prstGeom>
              </p:spPr>
            </p:pic>
            <p:sp>
              <p:nvSpPr>
                <p:cNvPr id="97" name="正方形/長方形 96">
                  <a:extLst>
                    <a:ext uri="{FF2B5EF4-FFF2-40B4-BE49-F238E27FC236}">
                      <a16:creationId xmlns:a16="http://schemas.microsoft.com/office/drawing/2014/main" id="{E04C4652-5895-673E-507D-8EFA52F7E67D}"/>
                    </a:ext>
                  </a:extLst>
                </p:cNvPr>
                <p:cNvSpPr/>
                <p:nvPr/>
              </p:nvSpPr>
              <p:spPr>
                <a:xfrm>
                  <a:off x="8550675" y="1400012"/>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94" name="円/楕円 27">
                <a:extLst>
                  <a:ext uri="{FF2B5EF4-FFF2-40B4-BE49-F238E27FC236}">
                    <a16:creationId xmlns:a16="http://schemas.microsoft.com/office/drawing/2014/main" id="{9292DC28-0780-278F-F4FB-C2581E1A650C}"/>
                  </a:ext>
                </a:extLst>
              </p:cNvPr>
              <p:cNvSpPr/>
              <p:nvPr/>
            </p:nvSpPr>
            <p:spPr>
              <a:xfrm>
                <a:off x="3290728" y="2501852"/>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95" name="テキスト ボックス 94">
                <a:extLst>
                  <a:ext uri="{FF2B5EF4-FFF2-40B4-BE49-F238E27FC236}">
                    <a16:creationId xmlns:a16="http://schemas.microsoft.com/office/drawing/2014/main" id="{DC014C11-D7CA-604E-A615-B1CA4B626363}"/>
                  </a:ext>
                </a:extLst>
              </p:cNvPr>
              <p:cNvSpPr txBox="1"/>
              <p:nvPr/>
            </p:nvSpPr>
            <p:spPr>
              <a:xfrm>
                <a:off x="3190806" y="3055883"/>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92" name="星 7 48">
              <a:extLst>
                <a:ext uri="{FF2B5EF4-FFF2-40B4-BE49-F238E27FC236}">
                  <a16:creationId xmlns:a16="http://schemas.microsoft.com/office/drawing/2014/main" id="{0B5CC887-F543-698E-82B8-46B7B76C2751}"/>
                </a:ext>
              </a:extLst>
            </p:cNvPr>
            <p:cNvSpPr/>
            <p:nvPr/>
          </p:nvSpPr>
          <p:spPr>
            <a:xfrm>
              <a:off x="9743881" y="1907610"/>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98" name="グループ化 97">
            <a:extLst>
              <a:ext uri="{FF2B5EF4-FFF2-40B4-BE49-F238E27FC236}">
                <a16:creationId xmlns:a16="http://schemas.microsoft.com/office/drawing/2014/main" id="{06922737-EF4B-F96A-50DF-C3455CD130D7}"/>
              </a:ext>
            </a:extLst>
          </p:cNvPr>
          <p:cNvGrpSpPr/>
          <p:nvPr/>
        </p:nvGrpSpPr>
        <p:grpSpPr>
          <a:xfrm>
            <a:off x="5267169" y="3009235"/>
            <a:ext cx="2614641" cy="2527846"/>
            <a:chOff x="8279934" y="3117886"/>
            <a:chExt cx="2914439" cy="2817692"/>
          </a:xfrm>
        </p:grpSpPr>
        <p:grpSp>
          <p:nvGrpSpPr>
            <p:cNvPr id="99" name="グループ化 98">
              <a:extLst>
                <a:ext uri="{FF2B5EF4-FFF2-40B4-BE49-F238E27FC236}">
                  <a16:creationId xmlns:a16="http://schemas.microsoft.com/office/drawing/2014/main" id="{40690524-C6A3-8B08-B6A9-01907A678A4A}"/>
                </a:ext>
              </a:extLst>
            </p:cNvPr>
            <p:cNvGrpSpPr/>
            <p:nvPr/>
          </p:nvGrpSpPr>
          <p:grpSpPr>
            <a:xfrm>
              <a:off x="8279934" y="3117886"/>
              <a:ext cx="2914439" cy="2817692"/>
              <a:chOff x="3166654" y="2470701"/>
              <a:chExt cx="2914439" cy="2817692"/>
            </a:xfrm>
          </p:grpSpPr>
          <p:grpSp>
            <p:nvGrpSpPr>
              <p:cNvPr id="101" name="グループ化 100">
                <a:extLst>
                  <a:ext uri="{FF2B5EF4-FFF2-40B4-BE49-F238E27FC236}">
                    <a16:creationId xmlns:a16="http://schemas.microsoft.com/office/drawing/2014/main" id="{EA003F3C-797B-05BE-642A-5D0BA66097C4}"/>
                  </a:ext>
                </a:extLst>
              </p:cNvPr>
              <p:cNvGrpSpPr/>
              <p:nvPr/>
            </p:nvGrpSpPr>
            <p:grpSpPr>
              <a:xfrm>
                <a:off x="3256910" y="2470701"/>
                <a:ext cx="2824183" cy="2817692"/>
                <a:chOff x="9358529" y="2948105"/>
                <a:chExt cx="2824183" cy="2817692"/>
              </a:xfrm>
            </p:grpSpPr>
            <p:pic>
              <p:nvPicPr>
                <p:cNvPr id="104" name="図 103">
                  <a:extLst>
                    <a:ext uri="{FF2B5EF4-FFF2-40B4-BE49-F238E27FC236}">
                      <a16:creationId xmlns:a16="http://schemas.microsoft.com/office/drawing/2014/main" id="{617631EA-FF50-E42A-359F-3A2A7551055B}"/>
                    </a:ext>
                  </a:extLst>
                </p:cNvPr>
                <p:cNvPicPr>
                  <a:picLocks/>
                </p:cNvPicPr>
                <p:nvPr/>
              </p:nvPicPr>
              <p:blipFill>
                <a:blip r:embed="rId3"/>
                <a:stretch>
                  <a:fillRect/>
                </a:stretch>
              </p:blipFill>
              <p:spPr>
                <a:xfrm flipH="1">
                  <a:off x="9374712" y="2957797"/>
                  <a:ext cx="2808000" cy="2808000"/>
                </a:xfrm>
                <a:prstGeom prst="rect">
                  <a:avLst/>
                </a:prstGeom>
              </p:spPr>
            </p:pic>
            <p:sp>
              <p:nvSpPr>
                <p:cNvPr id="105" name="正方形/長方形 104">
                  <a:extLst>
                    <a:ext uri="{FF2B5EF4-FFF2-40B4-BE49-F238E27FC236}">
                      <a16:creationId xmlns:a16="http://schemas.microsoft.com/office/drawing/2014/main" id="{CF0B2C32-301F-D3EE-13FA-6EAE76D54687}"/>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02" name="円/楕円 27">
                <a:extLst>
                  <a:ext uri="{FF2B5EF4-FFF2-40B4-BE49-F238E27FC236}">
                    <a16:creationId xmlns:a16="http://schemas.microsoft.com/office/drawing/2014/main" id="{9AB013EE-60BF-8C78-EAD4-F60CC002E1D6}"/>
                  </a:ext>
                </a:extLst>
              </p:cNvPr>
              <p:cNvSpPr/>
              <p:nvPr/>
            </p:nvSpPr>
            <p:spPr>
              <a:xfrm flipV="1">
                <a:off x="3266576" y="4681717"/>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03" name="テキスト ボックス 102">
                <a:extLst>
                  <a:ext uri="{FF2B5EF4-FFF2-40B4-BE49-F238E27FC236}">
                    <a16:creationId xmlns:a16="http://schemas.microsoft.com/office/drawing/2014/main" id="{67553F37-9621-2F9E-756F-9DEB20924231}"/>
                  </a:ext>
                </a:extLst>
              </p:cNvPr>
              <p:cNvSpPr txBox="1"/>
              <p:nvPr/>
            </p:nvSpPr>
            <p:spPr>
              <a:xfrm>
                <a:off x="3166654" y="4290865"/>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0" name="星 7 48">
              <a:extLst>
                <a:ext uri="{FF2B5EF4-FFF2-40B4-BE49-F238E27FC236}">
                  <a16:creationId xmlns:a16="http://schemas.microsoft.com/office/drawing/2014/main" id="{76377B24-1B50-54CE-9864-C4D0B46F356B}"/>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06" name="グループ化 105">
            <a:extLst>
              <a:ext uri="{FF2B5EF4-FFF2-40B4-BE49-F238E27FC236}">
                <a16:creationId xmlns:a16="http://schemas.microsoft.com/office/drawing/2014/main" id="{A914DF59-8AA5-84E2-B5C3-548490995F1D}"/>
              </a:ext>
            </a:extLst>
          </p:cNvPr>
          <p:cNvGrpSpPr/>
          <p:nvPr/>
        </p:nvGrpSpPr>
        <p:grpSpPr>
          <a:xfrm>
            <a:off x="5360057" y="3013583"/>
            <a:ext cx="2587923" cy="2527846"/>
            <a:chOff x="8370190" y="3117886"/>
            <a:chExt cx="2884657" cy="2817692"/>
          </a:xfrm>
        </p:grpSpPr>
        <p:grpSp>
          <p:nvGrpSpPr>
            <p:cNvPr id="107" name="グループ化 106">
              <a:extLst>
                <a:ext uri="{FF2B5EF4-FFF2-40B4-BE49-F238E27FC236}">
                  <a16:creationId xmlns:a16="http://schemas.microsoft.com/office/drawing/2014/main" id="{03CEDB49-9C4B-D08A-A4CA-D7E73ED2C16A}"/>
                </a:ext>
              </a:extLst>
            </p:cNvPr>
            <p:cNvGrpSpPr/>
            <p:nvPr/>
          </p:nvGrpSpPr>
          <p:grpSpPr>
            <a:xfrm>
              <a:off x="8370190" y="3117886"/>
              <a:ext cx="2884657" cy="2817692"/>
              <a:chOff x="3256910" y="2470701"/>
              <a:chExt cx="2884657" cy="2817692"/>
            </a:xfrm>
          </p:grpSpPr>
          <p:grpSp>
            <p:nvGrpSpPr>
              <p:cNvPr id="109" name="グループ化 108">
                <a:extLst>
                  <a:ext uri="{FF2B5EF4-FFF2-40B4-BE49-F238E27FC236}">
                    <a16:creationId xmlns:a16="http://schemas.microsoft.com/office/drawing/2014/main" id="{781DE1B6-A351-EE30-C264-C0D160F2EC8F}"/>
                  </a:ext>
                </a:extLst>
              </p:cNvPr>
              <p:cNvGrpSpPr/>
              <p:nvPr/>
            </p:nvGrpSpPr>
            <p:grpSpPr>
              <a:xfrm>
                <a:off x="3256910" y="2470701"/>
                <a:ext cx="2824183" cy="2817692"/>
                <a:chOff x="9358529" y="2948105"/>
                <a:chExt cx="2824183" cy="2817692"/>
              </a:xfrm>
            </p:grpSpPr>
            <p:pic>
              <p:nvPicPr>
                <p:cNvPr id="112" name="図 111">
                  <a:extLst>
                    <a:ext uri="{FF2B5EF4-FFF2-40B4-BE49-F238E27FC236}">
                      <a16:creationId xmlns:a16="http://schemas.microsoft.com/office/drawing/2014/main" id="{2EEC3E8B-DF6F-6283-5C60-798E3DABE91C}"/>
                    </a:ext>
                  </a:extLst>
                </p:cNvPr>
                <p:cNvPicPr>
                  <a:picLocks/>
                </p:cNvPicPr>
                <p:nvPr/>
              </p:nvPicPr>
              <p:blipFill>
                <a:blip r:embed="rId3"/>
                <a:stretch>
                  <a:fillRect/>
                </a:stretch>
              </p:blipFill>
              <p:spPr>
                <a:xfrm flipV="1">
                  <a:off x="9374712" y="2957797"/>
                  <a:ext cx="2808000" cy="2808000"/>
                </a:xfrm>
                <a:prstGeom prst="rect">
                  <a:avLst/>
                </a:prstGeom>
              </p:spPr>
            </p:pic>
            <p:sp>
              <p:nvSpPr>
                <p:cNvPr id="113" name="正方形/長方形 112">
                  <a:extLst>
                    <a:ext uri="{FF2B5EF4-FFF2-40B4-BE49-F238E27FC236}">
                      <a16:creationId xmlns:a16="http://schemas.microsoft.com/office/drawing/2014/main" id="{C71F4619-050E-5942-EBA5-53399662EC9E}"/>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sp>
            <p:nvSpPr>
              <p:cNvPr id="110" name="円/楕円 27">
                <a:extLst>
                  <a:ext uri="{FF2B5EF4-FFF2-40B4-BE49-F238E27FC236}">
                    <a16:creationId xmlns:a16="http://schemas.microsoft.com/office/drawing/2014/main" id="{C8A1FC0E-EFA1-1471-63A1-F7F7F38FD4DD}"/>
                  </a:ext>
                </a:extLst>
              </p:cNvPr>
              <p:cNvSpPr/>
              <p:nvPr/>
            </p:nvSpPr>
            <p:spPr>
              <a:xfrm flipV="1">
                <a:off x="5431479" y="2542124"/>
                <a:ext cx="588335" cy="585242"/>
              </a:xfrm>
              <a:prstGeom prst="ellipse">
                <a:avLst/>
              </a:prstGeom>
              <a:noFill/>
              <a:ln w="381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游明朝" panose="02020400000000000000" pitchFamily="18" charset="-128"/>
                  <a:ea typeface="游明朝" panose="02020400000000000000" pitchFamily="18" charset="-128"/>
                </a:endParaRPr>
              </a:p>
            </p:txBody>
          </p:sp>
          <p:sp>
            <p:nvSpPr>
              <p:cNvPr id="111" name="テキスト ボックス 110">
                <a:extLst>
                  <a:ext uri="{FF2B5EF4-FFF2-40B4-BE49-F238E27FC236}">
                    <a16:creationId xmlns:a16="http://schemas.microsoft.com/office/drawing/2014/main" id="{E8909A79-E7D8-AF73-0544-A32C12CB49F3}"/>
                  </a:ext>
                </a:extLst>
              </p:cNvPr>
              <p:cNvSpPr txBox="1"/>
              <p:nvPr/>
            </p:nvSpPr>
            <p:spPr>
              <a:xfrm>
                <a:off x="5353390" y="3127366"/>
                <a:ext cx="788177" cy="445987"/>
              </a:xfrm>
              <a:prstGeom prst="rect">
                <a:avLst/>
              </a:prstGeom>
              <a:noFill/>
            </p:spPr>
            <p:txBody>
              <a:bodyPr wrap="square" rtlCol="0">
                <a:spAutoFit/>
              </a:bodyPr>
              <a:lstStyle/>
              <a:p>
                <a:pPr algn="ctr"/>
                <a:r>
                  <a:rPr lang="en-US" altLang="ja-JP"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rPr>
                  <a:t>FFP</a:t>
                </a:r>
                <a:endParaRPr lang="ja-JP" altLang="en-US" sz="2000" dirty="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08" name="星 7 48">
              <a:extLst>
                <a:ext uri="{FF2B5EF4-FFF2-40B4-BE49-F238E27FC236}">
                  <a16:creationId xmlns:a16="http://schemas.microsoft.com/office/drawing/2014/main" id="{0521A9D3-FEBA-C472-98F3-CC2BCDB66DE1}"/>
                </a:ext>
              </a:extLst>
            </p:cNvPr>
            <p:cNvSpPr/>
            <p:nvPr/>
          </p:nvSpPr>
          <p:spPr>
            <a:xfrm>
              <a:off x="9597337" y="4336992"/>
              <a:ext cx="360000" cy="360000"/>
            </a:xfrm>
            <a:prstGeom prst="star7">
              <a:avLst/>
            </a:prstGeom>
            <a:solidFill>
              <a:srgbClr val="CC99FF"/>
            </a:solidFill>
            <a:ln w="12700" cap="flat" cmpd="sng" algn="ctr">
              <a:solidFill>
                <a:sysClr val="windowText" lastClr="000000"/>
              </a:solidFill>
              <a:prstDash val="solid"/>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grpSp>
      <p:grpSp>
        <p:nvGrpSpPr>
          <p:cNvPr id="114" name="グループ化 113">
            <a:extLst>
              <a:ext uri="{FF2B5EF4-FFF2-40B4-BE49-F238E27FC236}">
                <a16:creationId xmlns:a16="http://schemas.microsoft.com/office/drawing/2014/main" id="{8F7157F7-F763-9B2E-7D13-E0EB949FB015}"/>
              </a:ext>
            </a:extLst>
          </p:cNvPr>
          <p:cNvGrpSpPr/>
          <p:nvPr/>
        </p:nvGrpSpPr>
        <p:grpSpPr>
          <a:xfrm>
            <a:off x="5351515" y="3009235"/>
            <a:ext cx="2533669" cy="2527846"/>
            <a:chOff x="9358529" y="2948105"/>
            <a:chExt cx="2824183" cy="2817692"/>
          </a:xfrm>
        </p:grpSpPr>
        <p:pic>
          <p:nvPicPr>
            <p:cNvPr id="115" name="図 114">
              <a:extLst>
                <a:ext uri="{FF2B5EF4-FFF2-40B4-BE49-F238E27FC236}">
                  <a16:creationId xmlns:a16="http://schemas.microsoft.com/office/drawing/2014/main" id="{FFF69F0F-85DB-1E64-8590-CEE7AF2590BD}"/>
                </a:ext>
              </a:extLst>
            </p:cNvPr>
            <p:cNvPicPr>
              <a:picLocks/>
            </p:cNvPicPr>
            <p:nvPr/>
          </p:nvPicPr>
          <p:blipFill>
            <a:blip r:embed="rId3"/>
            <a:stretch>
              <a:fillRect/>
            </a:stretch>
          </p:blipFill>
          <p:spPr>
            <a:xfrm>
              <a:off x="9374712" y="2957797"/>
              <a:ext cx="2808000" cy="2808000"/>
            </a:xfrm>
            <a:prstGeom prst="rect">
              <a:avLst/>
            </a:prstGeom>
          </p:spPr>
        </p:pic>
        <p:sp>
          <p:nvSpPr>
            <p:cNvPr id="116" name="正方形/長方形 115">
              <a:extLst>
                <a:ext uri="{FF2B5EF4-FFF2-40B4-BE49-F238E27FC236}">
                  <a16:creationId xmlns:a16="http://schemas.microsoft.com/office/drawing/2014/main" id="{7736864A-1862-4FCD-2DB8-AF4564392DB8}"/>
                </a:ext>
              </a:extLst>
            </p:cNvPr>
            <p:cNvSpPr/>
            <p:nvPr/>
          </p:nvSpPr>
          <p:spPr>
            <a:xfrm>
              <a:off x="9358529" y="2948105"/>
              <a:ext cx="2808000" cy="280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grpSp>
        <p:nvGrpSpPr>
          <p:cNvPr id="117" name="グループ化 116">
            <a:extLst>
              <a:ext uri="{FF2B5EF4-FFF2-40B4-BE49-F238E27FC236}">
                <a16:creationId xmlns:a16="http://schemas.microsoft.com/office/drawing/2014/main" id="{A6CA39D7-9A85-E904-E766-C43CFD4799A1}"/>
              </a:ext>
            </a:extLst>
          </p:cNvPr>
          <p:cNvGrpSpPr/>
          <p:nvPr/>
        </p:nvGrpSpPr>
        <p:grpSpPr>
          <a:xfrm>
            <a:off x="1412292" y="2670864"/>
            <a:ext cx="2008792" cy="3841242"/>
            <a:chOff x="1082508" y="2317198"/>
            <a:chExt cx="2008792" cy="3841242"/>
          </a:xfrm>
        </p:grpSpPr>
        <p:grpSp>
          <p:nvGrpSpPr>
            <p:cNvPr id="118" name="グループ化 117">
              <a:extLst>
                <a:ext uri="{FF2B5EF4-FFF2-40B4-BE49-F238E27FC236}">
                  <a16:creationId xmlns:a16="http://schemas.microsoft.com/office/drawing/2014/main" id="{8C85DB0E-B28C-CD0D-B228-3C966A1F287C}"/>
                </a:ext>
              </a:extLst>
            </p:cNvPr>
            <p:cNvGrpSpPr/>
            <p:nvPr/>
          </p:nvGrpSpPr>
          <p:grpSpPr>
            <a:xfrm>
              <a:off x="1144404" y="2317198"/>
              <a:ext cx="1707188" cy="3187112"/>
              <a:chOff x="221471" y="1807766"/>
              <a:chExt cx="1827594" cy="3411899"/>
            </a:xfrm>
          </p:grpSpPr>
          <p:pic>
            <p:nvPicPr>
              <p:cNvPr id="121" name="Picture 2" descr="C:\Users\ishihara\Desktop\カラーバー.bmp">
                <a:extLst>
                  <a:ext uri="{FF2B5EF4-FFF2-40B4-BE49-F238E27FC236}">
                    <a16:creationId xmlns:a16="http://schemas.microsoft.com/office/drawing/2014/main" id="{C337C8C3-05FA-09B6-2C55-F6623E37B9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122" name="テキスト ボックス 121">
                <a:extLst>
                  <a:ext uri="{FF2B5EF4-FFF2-40B4-BE49-F238E27FC236}">
                    <a16:creationId xmlns:a16="http://schemas.microsoft.com/office/drawing/2014/main" id="{766BEC4D-4E9F-BFD2-6C25-569D9FD7272B}"/>
                  </a:ext>
                </a:extLst>
              </p:cNvPr>
              <p:cNvSpPr txBox="1"/>
              <p:nvPr/>
            </p:nvSpPr>
            <p:spPr>
              <a:xfrm>
                <a:off x="1141913" y="4816747"/>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3" name="テキスト ボックス 122">
                <a:extLst>
                  <a:ext uri="{FF2B5EF4-FFF2-40B4-BE49-F238E27FC236}">
                    <a16:creationId xmlns:a16="http://schemas.microsoft.com/office/drawing/2014/main" id="{3AB1B15F-4E8B-7E23-FD81-84317D512007}"/>
                  </a:ext>
                </a:extLst>
              </p:cNvPr>
              <p:cNvSpPr txBox="1"/>
              <p:nvPr/>
            </p:nvSpPr>
            <p:spPr>
              <a:xfrm>
                <a:off x="1141876" y="2357351"/>
                <a:ext cx="446520" cy="395381"/>
              </a:xfrm>
              <a:prstGeom prst="rect">
                <a:avLst/>
              </a:prstGeom>
              <a:noFill/>
            </p:spPr>
            <p:txBody>
              <a:bodyPr wrap="none" rtlCol="0">
                <a:spAutoFit/>
              </a:bodyPr>
              <a:lstStyle/>
              <a:p>
                <a:r>
                  <a:rPr lang="ja-JP" altLang="en-US"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4" name="テキスト ボックス 123">
                <a:extLst>
                  <a:ext uri="{FF2B5EF4-FFF2-40B4-BE49-F238E27FC236}">
                    <a16:creationId xmlns:a16="http://schemas.microsoft.com/office/drawing/2014/main" id="{B706F5C5-81B3-B32C-E961-E0894D120301}"/>
                  </a:ext>
                </a:extLst>
              </p:cNvPr>
              <p:cNvSpPr txBox="1"/>
              <p:nvPr/>
            </p:nvSpPr>
            <p:spPr>
              <a:xfrm>
                <a:off x="221471" y="1807766"/>
                <a:ext cx="1827594" cy="436337"/>
              </a:xfrm>
              <a:prstGeom prst="rect">
                <a:avLst/>
              </a:prstGeom>
              <a:noFill/>
            </p:spPr>
            <p:txBody>
              <a:bodyPr wrap="square" lIns="129333" tIns="64664" rIns="129333" bIns="64664" rtlCol="0">
                <a:spAutoFit/>
              </a:bodyPr>
              <a:lstStyle/>
              <a:p>
                <a:pPr algn="ctr"/>
                <a:r>
                  <a:rPr lang="ja-JP" altLang="en-US"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25" name="正方形/長方形 124">
                <a:extLst>
                  <a:ext uri="{FF2B5EF4-FFF2-40B4-BE49-F238E27FC236}">
                    <a16:creationId xmlns:a16="http://schemas.microsoft.com/office/drawing/2014/main" id="{F30400C9-0E14-FABA-4344-A7C5CA095C5F}"/>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游明朝" panose="02020400000000000000" pitchFamily="18" charset="-128"/>
                  <a:ea typeface="游明朝" panose="02020400000000000000" pitchFamily="18" charset="-128"/>
                </a:endParaRPr>
              </a:p>
            </p:txBody>
          </p:sp>
        </p:grpSp>
        <p:sp>
          <p:nvSpPr>
            <p:cNvPr id="119" name="テキスト ボックス 118">
              <a:extLst>
                <a:ext uri="{FF2B5EF4-FFF2-40B4-BE49-F238E27FC236}">
                  <a16:creationId xmlns:a16="http://schemas.microsoft.com/office/drawing/2014/main" id="{5142AB4F-5B6D-0BE2-B616-FC666DDA9E17}"/>
                </a:ext>
              </a:extLst>
            </p:cNvPr>
            <p:cNvSpPr txBox="1"/>
            <p:nvPr/>
          </p:nvSpPr>
          <p:spPr>
            <a:xfrm>
              <a:off x="1218183" y="5635220"/>
              <a:ext cx="1873117" cy="523220"/>
            </a:xfrm>
            <a:prstGeom prst="rect">
              <a:avLst/>
            </a:prstGeom>
            <a:noFill/>
          </p:spPr>
          <p:txBody>
            <a:bodyPr wrap="square" rtlCol="0">
              <a:spAutoFit/>
            </a:bodyPr>
            <a:lstStyle/>
            <a:p>
              <a:r>
                <a:rPr kumimoji="1" lang="ja-JP" altLang="en-US" sz="1400" dirty="0">
                  <a:latin typeface="游明朝" panose="02020400000000000000" pitchFamily="18" charset="-128"/>
                  <a:ea typeface="游明朝" panose="02020400000000000000" pitchFamily="18" charset="-128"/>
                </a:rPr>
                <a:t>：磁性ナノ粒子 （</a:t>
              </a:r>
              <a:r>
                <a:rPr kumimoji="1" lang="en-US" altLang="ja-JP" sz="1400" dirty="0">
                  <a:latin typeface="游明朝" panose="02020400000000000000" pitchFamily="18" charset="-128"/>
                  <a:ea typeface="游明朝" panose="02020400000000000000" pitchFamily="18" charset="-128"/>
                </a:rPr>
                <a:t>MNP</a:t>
              </a:r>
              <a:r>
                <a:rPr lang="ja-JP" altLang="en-US" sz="1400" dirty="0">
                  <a:latin typeface="游明朝" panose="02020400000000000000" pitchFamily="18" charset="-128"/>
                  <a:ea typeface="游明朝" panose="02020400000000000000" pitchFamily="18" charset="-128"/>
                </a:rPr>
                <a:t>）</a:t>
              </a:r>
              <a:endParaRPr kumimoji="1" lang="en-US" altLang="ja-JP" sz="1400" dirty="0">
                <a:latin typeface="游明朝" panose="02020400000000000000" pitchFamily="18" charset="-128"/>
                <a:ea typeface="游明朝" panose="02020400000000000000" pitchFamily="18" charset="-128"/>
              </a:endParaRPr>
            </a:p>
          </p:txBody>
        </p:sp>
        <p:sp>
          <p:nvSpPr>
            <p:cNvPr id="120" name="星 7 10">
              <a:extLst>
                <a:ext uri="{FF2B5EF4-FFF2-40B4-BE49-F238E27FC236}">
                  <a16:creationId xmlns:a16="http://schemas.microsoft.com/office/drawing/2014/main" id="{066C295F-0A74-78EF-F328-B8B10C65D7EF}"/>
                </a:ext>
              </a:extLst>
            </p:cNvPr>
            <p:cNvSpPr/>
            <p:nvPr/>
          </p:nvSpPr>
          <p:spPr>
            <a:xfrm>
              <a:off x="1082508" y="5681108"/>
              <a:ext cx="186133"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grpSp>
      <p:sp>
        <p:nvSpPr>
          <p:cNvPr id="126" name="星 7 10">
            <a:extLst>
              <a:ext uri="{FF2B5EF4-FFF2-40B4-BE49-F238E27FC236}">
                <a16:creationId xmlns:a16="http://schemas.microsoft.com/office/drawing/2014/main" id="{DB8627EE-041C-11ED-C5EF-51751982D673}"/>
              </a:ext>
            </a:extLst>
          </p:cNvPr>
          <p:cNvSpPr/>
          <p:nvPr/>
        </p:nvSpPr>
        <p:spPr>
          <a:xfrm>
            <a:off x="6473273" y="4114955"/>
            <a:ext cx="324000" cy="324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dirty="0">
              <a:latin typeface="游明朝" panose="02020400000000000000" pitchFamily="18" charset="-128"/>
              <a:ea typeface="游明朝" panose="02020400000000000000" pitchFamily="18" charset="-128"/>
            </a:endParaRPr>
          </a:p>
        </p:txBody>
      </p:sp>
      <p:sp>
        <p:nvSpPr>
          <p:cNvPr id="127" name="テキスト ボックス 126">
            <a:extLst>
              <a:ext uri="{FF2B5EF4-FFF2-40B4-BE49-F238E27FC236}">
                <a16:creationId xmlns:a16="http://schemas.microsoft.com/office/drawing/2014/main" id="{1A8FD941-D8B3-77EF-5822-457D70219043}"/>
              </a:ext>
            </a:extLst>
          </p:cNvPr>
          <p:cNvSpPr txBox="1"/>
          <p:nvPr/>
        </p:nvSpPr>
        <p:spPr>
          <a:xfrm>
            <a:off x="5152587" y="1488006"/>
            <a:ext cx="2878055" cy="646331"/>
          </a:xfrm>
          <a:prstGeom prst="rect">
            <a:avLst/>
          </a:prstGeom>
          <a:noFill/>
        </p:spPr>
        <p:txBody>
          <a:bodyPr wrap="square" rtlCol="0">
            <a:spAutoFit/>
          </a:bodyPr>
          <a:lstStyle/>
          <a:p>
            <a:pPr algn="ctr"/>
            <a:r>
              <a:rPr kumimoji="1" lang="ja-JP" altLang="en-US">
                <a:latin typeface="游明朝" panose="02020400000000000000" pitchFamily="18" charset="-128"/>
                <a:ea typeface="游明朝" panose="02020400000000000000" pitchFamily="18" charset="-128"/>
              </a:rPr>
              <a:t>コイル（交流電流）</a:t>
            </a:r>
            <a:endParaRPr lang="en-US" altLang="ja-JP">
              <a:latin typeface="游明朝" panose="02020400000000000000" pitchFamily="18" charset="-128"/>
              <a:ea typeface="游明朝" panose="02020400000000000000" pitchFamily="18" charset="-128"/>
            </a:endParaRPr>
          </a:p>
          <a:p>
            <a:pPr algn="ctr"/>
            <a:r>
              <a:rPr kumimoji="1" lang="ja-JP" altLang="en-US">
                <a:latin typeface="游明朝" panose="02020400000000000000" pitchFamily="18" charset="-128"/>
                <a:ea typeface="游明朝" panose="02020400000000000000" pitchFamily="18" charset="-128"/>
              </a:rPr>
              <a:t>（交番磁場を印加する）</a:t>
            </a:r>
            <a:endParaRPr kumimoji="1" lang="ja-JP" altLang="en-US" dirty="0">
              <a:latin typeface="游明朝" panose="02020400000000000000" pitchFamily="18" charset="-128"/>
              <a:ea typeface="游明朝" panose="02020400000000000000" pitchFamily="18" charset="-128"/>
            </a:endParaRPr>
          </a:p>
        </p:txBody>
      </p:sp>
      <p:sp>
        <p:nvSpPr>
          <p:cNvPr id="128" name="正方形/長方形 127">
            <a:extLst>
              <a:ext uri="{FF2B5EF4-FFF2-40B4-BE49-F238E27FC236}">
                <a16:creationId xmlns:a16="http://schemas.microsoft.com/office/drawing/2014/main" id="{F414EAC4-51B2-5E8A-1318-0AF1A902EE87}"/>
              </a:ext>
            </a:extLst>
          </p:cNvPr>
          <p:cNvSpPr/>
          <p:nvPr/>
        </p:nvSpPr>
        <p:spPr>
          <a:xfrm>
            <a:off x="7423008" y="5073894"/>
            <a:ext cx="395087" cy="39401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游明朝" panose="02020400000000000000" pitchFamily="18" charset="-128"/>
              <a:ea typeface="游明朝" panose="02020400000000000000" pitchFamily="18" charset="-128"/>
            </a:endParaRPr>
          </a:p>
        </p:txBody>
      </p:sp>
      <p:sp>
        <p:nvSpPr>
          <p:cNvPr id="129" name="テキスト ボックス 128">
            <a:extLst>
              <a:ext uri="{FF2B5EF4-FFF2-40B4-BE49-F238E27FC236}">
                <a16:creationId xmlns:a16="http://schemas.microsoft.com/office/drawing/2014/main" id="{45EA0DDE-F8CD-B568-53E1-E195011669AA}"/>
              </a:ext>
            </a:extLst>
          </p:cNvPr>
          <p:cNvSpPr txBox="1"/>
          <p:nvPr/>
        </p:nvSpPr>
        <p:spPr>
          <a:xfrm>
            <a:off x="5664754" y="5532311"/>
            <a:ext cx="1897634" cy="584775"/>
          </a:xfrm>
          <a:prstGeom prst="rect">
            <a:avLst/>
          </a:prstGeom>
          <a:noFill/>
        </p:spPr>
        <p:txBody>
          <a:bodyPr wrap="square" rtlCol="0">
            <a:spAutoFit/>
          </a:bodyPr>
          <a:lstStyle/>
          <a:p>
            <a:pPr algn="ctr"/>
            <a:r>
              <a:rPr kumimoji="1" lang="ja-JP" altLang="en-US" sz="1600">
                <a:latin typeface="游明朝" panose="02020400000000000000" pitchFamily="18" charset="-128"/>
                <a:ea typeface="游明朝" panose="02020400000000000000" pitchFamily="18" charset="-128"/>
                <a:cs typeface="Times New Roman" panose="02020603050405020304" pitchFamily="18" charset="0"/>
              </a:rPr>
              <a:t>移動する</a:t>
            </a:r>
            <a:r>
              <a:rPr kumimoji="1" lang="en-US" altLang="ja-JP" sz="1600">
                <a:latin typeface="游明朝" panose="02020400000000000000" pitchFamily="18" charset="-128"/>
                <a:ea typeface="游明朝" panose="02020400000000000000" pitchFamily="18" charset="-128"/>
                <a:cs typeface="Times New Roman" panose="02020603050405020304" pitchFamily="18" charset="0"/>
              </a:rPr>
              <a:t>FFP</a:t>
            </a:r>
          </a:p>
          <a:p>
            <a:pPr algn="ct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r>
              <a:rPr lang="ja-JP" altLang="en-US" sz="1600">
                <a:latin typeface="游明朝" panose="02020400000000000000" pitchFamily="18" charset="-128"/>
                <a:ea typeface="游明朝" panose="02020400000000000000" pitchFamily="18" charset="-128"/>
                <a:cs typeface="Times New Roman" panose="02020603050405020304" pitchFamily="18" charset="0"/>
              </a:rPr>
              <a:t>交番磁場の影響</a:t>
            </a:r>
            <a:r>
              <a:rPr lang="en-US" altLang="ja-JP" sz="1600">
                <a:latin typeface="游明朝" panose="02020400000000000000" pitchFamily="18" charset="-128"/>
                <a:ea typeface="游明朝" panose="02020400000000000000" pitchFamily="18" charset="-128"/>
                <a:cs typeface="Times New Roman" panose="02020603050405020304" pitchFamily="18" charset="0"/>
              </a:rPr>
              <a:t>)</a:t>
            </a:r>
            <a:endParaRPr kumimoji="1" lang="ja-JP" altLang="en-US" sz="16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3" name="円柱 2">
            <a:extLst>
              <a:ext uri="{FF2B5EF4-FFF2-40B4-BE49-F238E27FC236}">
                <a16:creationId xmlns:a16="http://schemas.microsoft.com/office/drawing/2014/main" id="{A471F3F0-4149-24FC-ECC8-917B6443945E}"/>
              </a:ext>
            </a:extLst>
          </p:cNvPr>
          <p:cNvSpPr/>
          <p:nvPr/>
        </p:nvSpPr>
        <p:spPr>
          <a:xfrm rot="5400000">
            <a:off x="3456092" y="4163145"/>
            <a:ext cx="2491302" cy="218115"/>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4" name="円柱 3">
            <a:extLst>
              <a:ext uri="{FF2B5EF4-FFF2-40B4-BE49-F238E27FC236}">
                <a16:creationId xmlns:a16="http://schemas.microsoft.com/office/drawing/2014/main" id="{F5A23FDF-97D8-2BB9-2704-927A2D7031A3}"/>
              </a:ext>
            </a:extLst>
          </p:cNvPr>
          <p:cNvSpPr/>
          <p:nvPr/>
        </p:nvSpPr>
        <p:spPr>
          <a:xfrm rot="16200000">
            <a:off x="7237857" y="4166492"/>
            <a:ext cx="2598492" cy="230722"/>
          </a:xfrm>
          <a:prstGeom prst="can">
            <a:avLst/>
          </a:prstGeom>
          <a:solidFill>
            <a:schemeClr val="accent5">
              <a:lumMod val="75000"/>
            </a:schemeClr>
          </a:solidFill>
          <a:ln w="19050" cap="flat" cmpd="sng" algn="ctr">
            <a:solidFill>
              <a:sysClr val="windowText" lastClr="000000"/>
            </a:solidFill>
            <a:prstDash val="solid"/>
            <a:miter lim="800000"/>
          </a:ln>
          <a:effectLst/>
        </p:spPr>
        <p:txBody>
          <a:bodyPr rtlCol="0" anchor="ctr"/>
          <a:lstStyle/>
          <a:p>
            <a:pPr algn="ctr">
              <a:defRPr/>
            </a:pPr>
            <a:endParaRPr kumimoji="0" lang="ja-JP" altLang="en-US" kern="0" dirty="0">
              <a:solidFill>
                <a:prstClr val="white"/>
              </a:solidFill>
              <a:latin typeface="游明朝" panose="02020400000000000000" pitchFamily="18" charset="-128"/>
              <a:ea typeface="游明朝" panose="02020400000000000000" pitchFamily="18" charset="-128"/>
            </a:endParaRPr>
          </a:p>
        </p:txBody>
      </p:sp>
      <p:sp>
        <p:nvSpPr>
          <p:cNvPr id="5" name="テキスト ボックス 4">
            <a:extLst>
              <a:ext uri="{FF2B5EF4-FFF2-40B4-BE49-F238E27FC236}">
                <a16:creationId xmlns:a16="http://schemas.microsoft.com/office/drawing/2014/main" id="{AE950F80-9C9E-917C-193A-95D3C4D3920E}"/>
              </a:ext>
            </a:extLst>
          </p:cNvPr>
          <p:cNvSpPr txBox="1"/>
          <p:nvPr/>
        </p:nvSpPr>
        <p:spPr>
          <a:xfrm>
            <a:off x="4810801" y="6091962"/>
            <a:ext cx="3903454" cy="707886"/>
          </a:xfrm>
          <a:prstGeom prst="rect">
            <a:avLst/>
          </a:prstGeom>
          <a:noFill/>
        </p:spPr>
        <p:txBody>
          <a:bodyPr wrap="square" rtlCol="0">
            <a:spAutoFit/>
          </a:bodyPr>
          <a:lstStyle/>
          <a:p>
            <a:pPr algn="ct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コイル（直流電流）</a:t>
            </a:r>
            <a: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or </a:t>
            </a: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永久磁石</a:t>
            </a:r>
            <a:br>
              <a:rPr lang="en-US" altLang="ja-JP"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br>
            <a:r>
              <a:rPr lang="ja-JP" altLang="en-US" sz="2000">
                <a:solidFill>
                  <a:prstClr val="black"/>
                </a:solidFill>
                <a:latin typeface="游明朝" panose="02020400000000000000" pitchFamily="18" charset="-128"/>
                <a:ea typeface="游明朝" panose="02020400000000000000" pitchFamily="18" charset="-128"/>
                <a:cs typeface="Times New Roman" panose="02020603050405020304" pitchFamily="18" charset="0"/>
              </a:rPr>
              <a:t>（傾斜磁場を形成する）</a:t>
            </a:r>
            <a:endParaRPr lang="ja-JP" altLang="en-US" sz="2000" dirty="0">
              <a:solidFill>
                <a:prstClr val="black"/>
              </a:solidFill>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6" name="直線コネクタ 5">
            <a:extLst>
              <a:ext uri="{FF2B5EF4-FFF2-40B4-BE49-F238E27FC236}">
                <a16:creationId xmlns:a16="http://schemas.microsoft.com/office/drawing/2014/main" id="{4A9DFDA9-BC15-9E3D-E3E7-CA5E0513F13B}"/>
              </a:ext>
            </a:extLst>
          </p:cNvPr>
          <p:cNvCxnSpPr>
            <a:cxnSpLocks/>
          </p:cNvCxnSpPr>
          <p:nvPr/>
        </p:nvCxnSpPr>
        <p:spPr>
          <a:xfrm flipH="1" flipV="1">
            <a:off x="4701743" y="5392922"/>
            <a:ext cx="663508" cy="642487"/>
          </a:xfrm>
          <a:prstGeom prst="line">
            <a:avLst/>
          </a:prstGeom>
          <a:noFill/>
          <a:ln w="19050" cap="flat" cmpd="sng" algn="ctr">
            <a:solidFill>
              <a:sysClr val="windowText" lastClr="000000"/>
            </a:solidFill>
            <a:prstDash val="solid"/>
            <a:miter lim="800000"/>
          </a:ln>
          <a:effectLst/>
        </p:spPr>
      </p:cxnSp>
      <p:cxnSp>
        <p:nvCxnSpPr>
          <p:cNvPr id="8" name="直線コネクタ 7">
            <a:extLst>
              <a:ext uri="{FF2B5EF4-FFF2-40B4-BE49-F238E27FC236}">
                <a16:creationId xmlns:a16="http://schemas.microsoft.com/office/drawing/2014/main" id="{8646A533-CCD6-0759-3C1C-00E7B76CF151}"/>
              </a:ext>
            </a:extLst>
          </p:cNvPr>
          <p:cNvCxnSpPr>
            <a:cxnSpLocks/>
          </p:cNvCxnSpPr>
          <p:nvPr/>
        </p:nvCxnSpPr>
        <p:spPr>
          <a:xfrm flipH="1">
            <a:off x="8142432" y="5435050"/>
            <a:ext cx="394671" cy="671089"/>
          </a:xfrm>
          <a:prstGeom prst="line">
            <a:avLst/>
          </a:prstGeom>
          <a:noFill/>
          <a:ln w="19050" cap="flat" cmpd="sng" algn="ctr">
            <a:solidFill>
              <a:sysClr val="windowText" lastClr="000000"/>
            </a:solidFill>
            <a:prstDash val="solid"/>
            <a:miter lim="800000"/>
          </a:ln>
          <a:effectLst/>
        </p:spPr>
      </p:cxnSp>
      <p:cxnSp>
        <p:nvCxnSpPr>
          <p:cNvPr id="22" name="直線コネクタ 21">
            <a:extLst>
              <a:ext uri="{FF2B5EF4-FFF2-40B4-BE49-F238E27FC236}">
                <a16:creationId xmlns:a16="http://schemas.microsoft.com/office/drawing/2014/main" id="{DA9B80ED-5189-8FF2-A953-BC7AA887EFBD}"/>
              </a:ext>
            </a:extLst>
          </p:cNvPr>
          <p:cNvCxnSpPr>
            <a:cxnSpLocks/>
          </p:cNvCxnSpPr>
          <p:nvPr/>
        </p:nvCxnSpPr>
        <p:spPr>
          <a:xfrm flipH="1">
            <a:off x="7342305" y="5408681"/>
            <a:ext cx="326222" cy="327368"/>
          </a:xfrm>
          <a:prstGeom prst="line">
            <a:avLst/>
          </a:prstGeom>
          <a:noFill/>
          <a:ln w="19050" cap="flat" cmpd="sng" algn="ctr">
            <a:solidFill>
              <a:sysClr val="windowText" lastClr="000000"/>
            </a:solidFill>
            <a:prstDash val="solid"/>
            <a:miter lim="800000"/>
          </a:ln>
          <a:effectLst/>
        </p:spPr>
      </p:cxnSp>
      <p:sp>
        <p:nvSpPr>
          <p:cNvPr id="27" name="正方形/長方形 26">
            <a:extLst>
              <a:ext uri="{FF2B5EF4-FFF2-40B4-BE49-F238E27FC236}">
                <a16:creationId xmlns:a16="http://schemas.microsoft.com/office/drawing/2014/main" id="{B020C707-276D-C150-A017-810104ED83FB}"/>
              </a:ext>
            </a:extLst>
          </p:cNvPr>
          <p:cNvSpPr/>
          <p:nvPr/>
        </p:nvSpPr>
        <p:spPr>
          <a:xfrm>
            <a:off x="5314035" y="1488006"/>
            <a:ext cx="2579692" cy="6463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969C14D-CD58-FD7E-B59D-07B2379C88A9}"/>
              </a:ext>
            </a:extLst>
          </p:cNvPr>
          <p:cNvSpPr/>
          <p:nvPr/>
        </p:nvSpPr>
        <p:spPr>
          <a:xfrm>
            <a:off x="4810005" y="6086774"/>
            <a:ext cx="3775942" cy="687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四方向 6">
            <a:extLst>
              <a:ext uri="{FF2B5EF4-FFF2-40B4-BE49-F238E27FC236}">
                <a16:creationId xmlns:a16="http://schemas.microsoft.com/office/drawing/2014/main" id="{FF0C6710-5168-3EFD-0A2D-FDF6997B1FF0}"/>
              </a:ext>
            </a:extLst>
          </p:cNvPr>
          <p:cNvSpPr/>
          <p:nvPr/>
        </p:nvSpPr>
        <p:spPr>
          <a:xfrm>
            <a:off x="7285140" y="4987590"/>
            <a:ext cx="704159" cy="584775"/>
          </a:xfrm>
          <a:prstGeom prst="quadArrow">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スライド番号プレースホルダー 8">
            <a:extLst>
              <a:ext uri="{FF2B5EF4-FFF2-40B4-BE49-F238E27FC236}">
                <a16:creationId xmlns:a16="http://schemas.microsoft.com/office/drawing/2014/main" id="{619E365C-6CC2-AD83-46DD-1E547BBF4B3C}"/>
              </a:ext>
            </a:extLst>
          </p:cNvPr>
          <p:cNvSpPr>
            <a:spLocks noGrp="1"/>
          </p:cNvSpPr>
          <p:nvPr>
            <p:ph type="sldNum" sz="quarter" idx="12"/>
          </p:nvPr>
        </p:nvSpPr>
        <p:spPr/>
        <p:txBody>
          <a:bodyPr/>
          <a:lstStyle/>
          <a:p>
            <a:fld id="{4AD72193-2778-4F28-8FB6-2AF7846BFD67}" type="slidenum">
              <a:rPr kumimoji="1" lang="ja-JP" altLang="en-US" smtClean="0"/>
              <a:t>18</a:t>
            </a:fld>
            <a:endParaRPr kumimoji="1" lang="ja-JP" altLang="en-US"/>
          </a:p>
        </p:txBody>
      </p:sp>
    </p:spTree>
    <p:extLst>
      <p:ext uri="{BB962C8B-B14F-4D97-AF65-F5344CB8AC3E}">
        <p14:creationId xmlns:p14="http://schemas.microsoft.com/office/powerpoint/2010/main" val="365645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t>MPI</a:t>
            </a:r>
            <a:r>
              <a:rPr lang="ja-JP" altLang="en-US"/>
              <a:t>の問題点</a:t>
            </a:r>
            <a:endParaRPr lang="en-US" altLang="ja-JP"/>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D78B4739-6848-0749-EED3-474B9CA4B6A7}"/>
              </a:ext>
            </a:extLst>
          </p:cNvPr>
          <p:cNvSpPr>
            <a:spLocks noGrp="1"/>
          </p:cNvSpPr>
          <p:nvPr>
            <p:ph type="sldNum" sz="quarter" idx="12"/>
          </p:nvPr>
        </p:nvSpPr>
        <p:spPr/>
        <p:txBody>
          <a:bodyPr/>
          <a:lstStyle/>
          <a:p>
            <a:fld id="{4AD72193-2778-4F28-8FB6-2AF7846BFD67}" type="slidenum">
              <a:rPr kumimoji="1" lang="ja-JP" altLang="en-US" smtClean="0"/>
              <a:t>19</a:t>
            </a:fld>
            <a:endParaRPr kumimoji="1" lang="ja-JP" altLang="en-US"/>
          </a:p>
        </p:txBody>
      </p:sp>
    </p:spTree>
    <p:extLst>
      <p:ext uri="{BB962C8B-B14F-4D97-AF65-F5344CB8AC3E}">
        <p14:creationId xmlns:p14="http://schemas.microsoft.com/office/powerpoint/2010/main" val="181559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69A39D1D-F604-9399-5E84-FC28E8DD6D5D}"/>
              </a:ext>
            </a:extLst>
          </p:cNvPr>
          <p:cNvSpPr/>
          <p:nvPr/>
        </p:nvSpPr>
        <p:spPr>
          <a:xfrm>
            <a:off x="1434912" y="2416570"/>
            <a:ext cx="2582993" cy="4377136"/>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906297-22F3-5D31-805E-B3D14494C40C}"/>
              </a:ext>
            </a:extLst>
          </p:cNvPr>
          <p:cNvSpPr>
            <a:spLocks noGrp="1"/>
          </p:cNvSpPr>
          <p:nvPr>
            <p:ph type="title"/>
          </p:nvPr>
        </p:nvSpPr>
        <p:spPr/>
        <p:txBody>
          <a:bodyPr/>
          <a:lstStyle/>
          <a:p>
            <a:r>
              <a:rPr lang="ja-JP" altLang="en-US"/>
              <a:t>まずはこの関係図を把握しよう！</a:t>
            </a:r>
            <a:endParaRPr kumimoji="1" lang="ja-JP" altLang="en-US"/>
          </a:p>
        </p:txBody>
      </p:sp>
      <p:sp>
        <p:nvSpPr>
          <p:cNvPr id="4" name="四角形: 角を丸くする 3">
            <a:extLst>
              <a:ext uri="{FF2B5EF4-FFF2-40B4-BE49-F238E27FC236}">
                <a16:creationId xmlns:a16="http://schemas.microsoft.com/office/drawing/2014/main" id="{20292417-6782-D677-6EF9-274B8D39130B}"/>
              </a:ext>
            </a:extLst>
          </p:cNvPr>
          <p:cNvSpPr/>
          <p:nvPr/>
        </p:nvSpPr>
        <p:spPr>
          <a:xfrm>
            <a:off x="1539439" y="2861649"/>
            <a:ext cx="2349316"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MRI</a:t>
            </a:r>
            <a:endParaRPr lang="en-US" altLang="ja-JP">
              <a:solidFill>
                <a:schemeClr val="tx1"/>
              </a:solidFill>
            </a:endParaRPr>
          </a:p>
          <a:p>
            <a:pPr algn="ctr"/>
            <a:r>
              <a:rPr kumimoji="1" lang="ja-JP" altLang="en-US">
                <a:solidFill>
                  <a:schemeClr val="tx1"/>
                </a:solidFill>
              </a:rPr>
              <a:t>（核磁気共鳴装置）</a:t>
            </a:r>
          </a:p>
        </p:txBody>
      </p:sp>
      <p:sp>
        <p:nvSpPr>
          <p:cNvPr id="5" name="四角形: 角を丸くする 4">
            <a:extLst>
              <a:ext uri="{FF2B5EF4-FFF2-40B4-BE49-F238E27FC236}">
                <a16:creationId xmlns:a16="http://schemas.microsoft.com/office/drawing/2014/main" id="{E82029D9-C542-AF46-C522-4D8D9E6F5019}"/>
              </a:ext>
            </a:extLst>
          </p:cNvPr>
          <p:cNvSpPr/>
          <p:nvPr/>
        </p:nvSpPr>
        <p:spPr>
          <a:xfrm>
            <a:off x="1540926" y="4902797"/>
            <a:ext cx="2295764" cy="847082"/>
          </a:xfrm>
          <a:prstGeom prst="round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CT</a:t>
            </a:r>
          </a:p>
          <a:p>
            <a:pPr algn="ctr"/>
            <a:r>
              <a:rPr kumimoji="1" lang="ja-JP" altLang="en-US">
                <a:solidFill>
                  <a:schemeClr val="tx1"/>
                </a:solidFill>
              </a:rPr>
              <a:t>（</a:t>
            </a:r>
            <a:r>
              <a:rPr lang="ja-JP" altLang="en-US">
                <a:solidFill>
                  <a:schemeClr val="tx1"/>
                </a:solidFill>
              </a:rPr>
              <a:t>コンピューター</a:t>
            </a:r>
            <a:br>
              <a:rPr lang="en-US" altLang="ja-JP">
                <a:solidFill>
                  <a:schemeClr val="tx1"/>
                </a:solidFill>
              </a:rPr>
            </a:br>
            <a:r>
              <a:rPr lang="ja-JP" altLang="en-US">
                <a:solidFill>
                  <a:schemeClr val="tx1"/>
                </a:solidFill>
              </a:rPr>
              <a:t>残層撮影</a:t>
            </a:r>
            <a:r>
              <a:rPr kumimoji="1" lang="ja-JP" altLang="en-US">
                <a:solidFill>
                  <a:schemeClr val="tx1"/>
                </a:solidFill>
              </a:rPr>
              <a:t>）</a:t>
            </a:r>
          </a:p>
        </p:txBody>
      </p:sp>
      <p:sp>
        <p:nvSpPr>
          <p:cNvPr id="7" name="四角形: 角を丸くする 6">
            <a:extLst>
              <a:ext uri="{FF2B5EF4-FFF2-40B4-BE49-F238E27FC236}">
                <a16:creationId xmlns:a16="http://schemas.microsoft.com/office/drawing/2014/main" id="{F2CE8ADE-2BA2-91DC-28CD-5E44D71F8FAD}"/>
              </a:ext>
            </a:extLst>
          </p:cNvPr>
          <p:cNvSpPr/>
          <p:nvPr/>
        </p:nvSpPr>
        <p:spPr>
          <a:xfrm>
            <a:off x="9514057" y="2968772"/>
            <a:ext cx="2200625" cy="84708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超音波型</a:t>
            </a:r>
            <a:r>
              <a:rPr lang="en-US" altLang="ja-JP">
                <a:solidFill>
                  <a:schemeClr val="tx1"/>
                </a:solidFill>
              </a:rPr>
              <a:t>MPI</a:t>
            </a:r>
            <a:endParaRPr kumimoji="1" lang="ja-JP" altLang="en-US">
              <a:solidFill>
                <a:schemeClr val="tx1"/>
              </a:solidFill>
            </a:endParaRPr>
          </a:p>
        </p:txBody>
      </p:sp>
      <p:sp>
        <p:nvSpPr>
          <p:cNvPr id="9" name="矢印: 右 8">
            <a:extLst>
              <a:ext uri="{FF2B5EF4-FFF2-40B4-BE49-F238E27FC236}">
                <a16:creationId xmlns:a16="http://schemas.microsoft.com/office/drawing/2014/main" id="{71F4E626-6547-0DDF-6D95-F5D3FC57BC48}"/>
              </a:ext>
            </a:extLst>
          </p:cNvPr>
          <p:cNvSpPr/>
          <p:nvPr/>
        </p:nvSpPr>
        <p:spPr>
          <a:xfrm>
            <a:off x="4301034" y="3136105"/>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5635A3AF-6548-7F91-00D0-551ABF5ABAD6}"/>
              </a:ext>
            </a:extLst>
          </p:cNvPr>
          <p:cNvSpPr/>
          <p:nvPr/>
        </p:nvSpPr>
        <p:spPr>
          <a:xfrm>
            <a:off x="8349992" y="3125851"/>
            <a:ext cx="742950" cy="428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5FB4509-AC33-1093-E776-E85D7908F77D}"/>
              </a:ext>
            </a:extLst>
          </p:cNvPr>
          <p:cNvSpPr/>
          <p:nvPr/>
        </p:nvSpPr>
        <p:spPr>
          <a:xfrm>
            <a:off x="5293425" y="2288747"/>
            <a:ext cx="2867784" cy="261404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9973F194-CE9F-B5C3-1277-0F832E93B6B8}"/>
              </a:ext>
            </a:extLst>
          </p:cNvPr>
          <p:cNvCxnSpPr>
            <a:cxnSpLocks/>
          </p:cNvCxnSpPr>
          <p:nvPr/>
        </p:nvCxnSpPr>
        <p:spPr>
          <a:xfrm>
            <a:off x="1434912" y="4800601"/>
            <a:ext cx="258299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2D23A0D6-9500-C384-59A7-645F4B903089}"/>
              </a:ext>
            </a:extLst>
          </p:cNvPr>
          <p:cNvSpPr/>
          <p:nvPr/>
        </p:nvSpPr>
        <p:spPr>
          <a:xfrm>
            <a:off x="9194134" y="2313170"/>
            <a:ext cx="2867784" cy="2074493"/>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EC926480-01DE-D88A-A0C6-AEE49D21F7C5}"/>
              </a:ext>
            </a:extLst>
          </p:cNvPr>
          <p:cNvSpPr/>
          <p:nvPr/>
        </p:nvSpPr>
        <p:spPr>
          <a:xfrm>
            <a:off x="1539439" y="2081007"/>
            <a:ext cx="226253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広く扱われている</a:t>
            </a:r>
            <a:endParaRPr kumimoji="1" lang="ja-JP" altLang="en-US"/>
          </a:p>
        </p:txBody>
      </p:sp>
      <p:sp>
        <p:nvSpPr>
          <p:cNvPr id="13" name="四角形: 角を丸くする 12">
            <a:extLst>
              <a:ext uri="{FF2B5EF4-FFF2-40B4-BE49-F238E27FC236}">
                <a16:creationId xmlns:a16="http://schemas.microsoft.com/office/drawing/2014/main" id="{87C728CD-38BA-9A7F-0F16-DCD222A84140}"/>
              </a:ext>
            </a:extLst>
          </p:cNvPr>
          <p:cNvSpPr/>
          <p:nvPr/>
        </p:nvSpPr>
        <p:spPr>
          <a:xfrm>
            <a:off x="5463877" y="2081006"/>
            <a:ext cx="2582993"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近年注目を浴びている</a:t>
            </a:r>
          </a:p>
        </p:txBody>
      </p:sp>
      <p:sp>
        <p:nvSpPr>
          <p:cNvPr id="14" name="四角形: 角を丸くする 13">
            <a:extLst>
              <a:ext uri="{FF2B5EF4-FFF2-40B4-BE49-F238E27FC236}">
                <a16:creationId xmlns:a16="http://schemas.microsoft.com/office/drawing/2014/main" id="{5C1C22F8-A826-959A-E74C-871CAB6D3831}"/>
              </a:ext>
            </a:extLst>
          </p:cNvPr>
          <p:cNvSpPr/>
          <p:nvPr/>
        </p:nvSpPr>
        <p:spPr>
          <a:xfrm>
            <a:off x="9872701" y="2081006"/>
            <a:ext cx="1559719" cy="60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新手法</a:t>
            </a:r>
          </a:p>
        </p:txBody>
      </p:sp>
      <p:sp>
        <p:nvSpPr>
          <p:cNvPr id="20" name="フローチャート: 準備 19">
            <a:extLst>
              <a:ext uri="{FF2B5EF4-FFF2-40B4-BE49-F238E27FC236}">
                <a16:creationId xmlns:a16="http://schemas.microsoft.com/office/drawing/2014/main" id="{2816832E-8445-BFA3-977E-F13E65BA7565}"/>
              </a:ext>
            </a:extLst>
          </p:cNvPr>
          <p:cNvSpPr/>
          <p:nvPr/>
        </p:nvSpPr>
        <p:spPr>
          <a:xfrm>
            <a:off x="29462" y="3380824"/>
            <a:ext cx="1309335" cy="725881"/>
          </a:xfrm>
          <a:prstGeom prst="flowChartPreparation">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磁気計測</a:t>
            </a:r>
          </a:p>
        </p:txBody>
      </p:sp>
      <p:sp>
        <p:nvSpPr>
          <p:cNvPr id="21" name="フローチャート: 準備 20">
            <a:extLst>
              <a:ext uri="{FF2B5EF4-FFF2-40B4-BE49-F238E27FC236}">
                <a16:creationId xmlns:a16="http://schemas.microsoft.com/office/drawing/2014/main" id="{E15D0E24-AF01-036E-DE86-8644029722A0}"/>
              </a:ext>
            </a:extLst>
          </p:cNvPr>
          <p:cNvSpPr/>
          <p:nvPr/>
        </p:nvSpPr>
        <p:spPr>
          <a:xfrm>
            <a:off x="28257" y="5386938"/>
            <a:ext cx="1309335" cy="725881"/>
          </a:xfrm>
          <a:prstGeom prst="flowChartPreparat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X</a:t>
            </a:r>
            <a:r>
              <a:rPr kumimoji="1" lang="ja-JP" altLang="en-US">
                <a:solidFill>
                  <a:schemeClr val="tx1"/>
                </a:solidFill>
              </a:rPr>
              <a:t>線計測</a:t>
            </a:r>
          </a:p>
        </p:txBody>
      </p:sp>
      <p:sp>
        <p:nvSpPr>
          <p:cNvPr id="22" name="吹き出し: 角を丸めた四角形 21">
            <a:extLst>
              <a:ext uri="{FF2B5EF4-FFF2-40B4-BE49-F238E27FC236}">
                <a16:creationId xmlns:a16="http://schemas.microsoft.com/office/drawing/2014/main" id="{FBEFD33E-A3C3-E594-30B5-7F1699A889B9}"/>
              </a:ext>
            </a:extLst>
          </p:cNvPr>
          <p:cNvSpPr/>
          <p:nvPr/>
        </p:nvSpPr>
        <p:spPr>
          <a:xfrm>
            <a:off x="9348788" y="4800601"/>
            <a:ext cx="2713129" cy="859704"/>
          </a:xfrm>
          <a:prstGeom prst="wedgeRoundRectCallout">
            <a:avLst>
              <a:gd name="adj1" fmla="val -11531"/>
              <a:gd name="adj2" fmla="val -119332"/>
              <a:gd name="adj3" fmla="val 16667"/>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tx1"/>
                </a:solidFill>
              </a:rPr>
              <a:t>研究テーマ！！</a:t>
            </a:r>
          </a:p>
        </p:txBody>
      </p:sp>
      <p:sp>
        <p:nvSpPr>
          <p:cNvPr id="25" name="テキスト ボックス 24">
            <a:extLst>
              <a:ext uri="{FF2B5EF4-FFF2-40B4-BE49-F238E27FC236}">
                <a16:creationId xmlns:a16="http://schemas.microsoft.com/office/drawing/2014/main" id="{5543DB90-594D-03AD-BAE9-4D1AEE6979F1}"/>
              </a:ext>
            </a:extLst>
          </p:cNvPr>
          <p:cNvSpPr txBox="1"/>
          <p:nvPr/>
        </p:nvSpPr>
        <p:spPr>
          <a:xfrm>
            <a:off x="3995103" y="3580420"/>
            <a:ext cx="1443038" cy="415498"/>
          </a:xfrm>
          <a:prstGeom prst="rect">
            <a:avLst/>
          </a:prstGeom>
          <a:noFill/>
        </p:spPr>
        <p:txBody>
          <a:bodyPr wrap="square" rtlCol="0">
            <a:spAutoFit/>
          </a:bodyPr>
          <a:lstStyle/>
          <a:p>
            <a:r>
              <a:rPr kumimoji="1" lang="ja-JP" altLang="en-US" sz="1050" b="1"/>
              <a:t>安価に！</a:t>
            </a:r>
            <a:endParaRPr kumimoji="1" lang="en-US" altLang="ja-JP" sz="1050" b="1"/>
          </a:p>
          <a:p>
            <a:r>
              <a:rPr lang="ja-JP" altLang="en-US" sz="1050" b="1"/>
              <a:t>技量に依存しない！</a:t>
            </a:r>
            <a:endParaRPr kumimoji="1" lang="ja-JP" altLang="en-US" sz="1050" b="1"/>
          </a:p>
        </p:txBody>
      </p:sp>
      <p:sp>
        <p:nvSpPr>
          <p:cNvPr id="26" name="テキスト ボックス 25">
            <a:extLst>
              <a:ext uri="{FF2B5EF4-FFF2-40B4-BE49-F238E27FC236}">
                <a16:creationId xmlns:a16="http://schemas.microsoft.com/office/drawing/2014/main" id="{5F8B8F6E-3B6E-71C7-7D62-028C978A8B5F}"/>
              </a:ext>
            </a:extLst>
          </p:cNvPr>
          <p:cNvSpPr txBox="1"/>
          <p:nvPr/>
        </p:nvSpPr>
        <p:spPr>
          <a:xfrm>
            <a:off x="8161209" y="3553196"/>
            <a:ext cx="1139954" cy="415498"/>
          </a:xfrm>
          <a:prstGeom prst="rect">
            <a:avLst/>
          </a:prstGeom>
          <a:noFill/>
        </p:spPr>
        <p:txBody>
          <a:bodyPr wrap="square" rtlCol="0">
            <a:spAutoFit/>
          </a:bodyPr>
          <a:lstStyle/>
          <a:p>
            <a:r>
              <a:rPr lang="ja-JP" altLang="en-US" sz="1050" b="1"/>
              <a:t>小型化！</a:t>
            </a:r>
            <a:endParaRPr lang="en-US" altLang="ja-JP" sz="1050" b="1"/>
          </a:p>
          <a:p>
            <a:r>
              <a:rPr kumimoji="1" lang="ja-JP" altLang="en-US" sz="1050" b="1"/>
              <a:t>画像の鮮明化！</a:t>
            </a:r>
          </a:p>
        </p:txBody>
      </p:sp>
      <p:pic>
        <p:nvPicPr>
          <p:cNvPr id="1026" name="Picture 2" descr="MRI装置キャノン に対する画像結果">
            <a:extLst>
              <a:ext uri="{FF2B5EF4-FFF2-40B4-BE49-F238E27FC236}">
                <a16:creationId xmlns:a16="http://schemas.microsoft.com/office/drawing/2014/main" id="{C7321506-5390-AF83-5291-D50E56AC5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346" y="3743765"/>
            <a:ext cx="1220484" cy="1021801"/>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4EAA2E08-059B-4E8D-AAF5-CC55B8B1C097}"/>
              </a:ext>
            </a:extLst>
          </p:cNvPr>
          <p:cNvSpPr txBox="1"/>
          <p:nvPr/>
        </p:nvSpPr>
        <p:spPr>
          <a:xfrm>
            <a:off x="2843212" y="4462047"/>
            <a:ext cx="1174693" cy="338554"/>
          </a:xfrm>
          <a:prstGeom prst="rect">
            <a:avLst/>
          </a:prstGeom>
          <a:noFill/>
        </p:spPr>
        <p:txBody>
          <a:bodyPr wrap="square" rtlCol="0">
            <a:spAutoFit/>
          </a:bodyPr>
          <a:lstStyle/>
          <a:p>
            <a:r>
              <a:rPr kumimoji="1" lang="ja-JP" altLang="en-US" sz="800"/>
              <a:t>キャノングローバル</a:t>
            </a:r>
            <a:r>
              <a:rPr kumimoji="1" lang="en-US" altLang="ja-JP" sz="800"/>
              <a:t>HP</a:t>
            </a:r>
            <a:r>
              <a:rPr kumimoji="1" lang="ja-JP" altLang="en-US" sz="800"/>
              <a:t>より抜粋</a:t>
            </a:r>
          </a:p>
        </p:txBody>
      </p:sp>
      <p:pic>
        <p:nvPicPr>
          <p:cNvPr id="28" name="図 27">
            <a:extLst>
              <a:ext uri="{FF2B5EF4-FFF2-40B4-BE49-F238E27FC236}">
                <a16:creationId xmlns:a16="http://schemas.microsoft.com/office/drawing/2014/main" id="{F2D3B179-DBA0-77F1-0C64-47A63D3EEBD4}"/>
              </a:ext>
            </a:extLst>
          </p:cNvPr>
          <p:cNvPicPr>
            <a:picLocks noChangeAspect="1"/>
          </p:cNvPicPr>
          <p:nvPr/>
        </p:nvPicPr>
        <p:blipFill>
          <a:blip r:embed="rId3"/>
          <a:stretch>
            <a:fillRect/>
          </a:stretch>
        </p:blipFill>
        <p:spPr>
          <a:xfrm>
            <a:off x="1688724" y="5795375"/>
            <a:ext cx="1323382" cy="952835"/>
          </a:xfrm>
          <a:prstGeom prst="rect">
            <a:avLst/>
          </a:prstGeom>
        </p:spPr>
      </p:pic>
      <p:sp>
        <p:nvSpPr>
          <p:cNvPr id="29" name="テキスト ボックス 28">
            <a:extLst>
              <a:ext uri="{FF2B5EF4-FFF2-40B4-BE49-F238E27FC236}">
                <a16:creationId xmlns:a16="http://schemas.microsoft.com/office/drawing/2014/main" id="{7512435D-A3A4-80D5-95B3-533C220F30C8}"/>
              </a:ext>
            </a:extLst>
          </p:cNvPr>
          <p:cNvSpPr txBox="1"/>
          <p:nvPr/>
        </p:nvSpPr>
        <p:spPr>
          <a:xfrm>
            <a:off x="2944308" y="6149116"/>
            <a:ext cx="1163056" cy="461665"/>
          </a:xfrm>
          <a:prstGeom prst="rect">
            <a:avLst/>
          </a:prstGeom>
          <a:noFill/>
        </p:spPr>
        <p:txBody>
          <a:bodyPr wrap="square" rtlCol="0">
            <a:spAutoFit/>
          </a:bodyPr>
          <a:lstStyle/>
          <a:p>
            <a:r>
              <a:rPr kumimoji="1" lang="ja-JP" altLang="en-US" sz="800"/>
              <a:t>キャノンメディカルシステムズ</a:t>
            </a:r>
            <a:r>
              <a:rPr kumimoji="1" lang="en-US" altLang="ja-JP" sz="800"/>
              <a:t>HP</a:t>
            </a:r>
            <a:r>
              <a:rPr kumimoji="1" lang="ja-JP" altLang="en-US" sz="800"/>
              <a:t>より抜粋</a:t>
            </a:r>
          </a:p>
        </p:txBody>
      </p:sp>
      <p:pic>
        <p:nvPicPr>
          <p:cNvPr id="31" name="図 30">
            <a:extLst>
              <a:ext uri="{FF2B5EF4-FFF2-40B4-BE49-F238E27FC236}">
                <a16:creationId xmlns:a16="http://schemas.microsoft.com/office/drawing/2014/main" id="{D4040EED-5341-60E1-1202-55BAB8C7867E}"/>
              </a:ext>
            </a:extLst>
          </p:cNvPr>
          <p:cNvPicPr>
            <a:picLocks noChangeAspect="1"/>
          </p:cNvPicPr>
          <p:nvPr/>
        </p:nvPicPr>
        <p:blipFill>
          <a:blip r:embed="rId4"/>
          <a:stretch>
            <a:fillRect/>
          </a:stretch>
        </p:blipFill>
        <p:spPr>
          <a:xfrm>
            <a:off x="5527907" y="3635432"/>
            <a:ext cx="1357782" cy="1040378"/>
          </a:xfrm>
          <a:prstGeom prst="rect">
            <a:avLst/>
          </a:prstGeom>
        </p:spPr>
      </p:pic>
      <p:sp>
        <p:nvSpPr>
          <p:cNvPr id="32" name="テキスト ボックス 31">
            <a:extLst>
              <a:ext uri="{FF2B5EF4-FFF2-40B4-BE49-F238E27FC236}">
                <a16:creationId xmlns:a16="http://schemas.microsoft.com/office/drawing/2014/main" id="{C592809B-D1F0-6B51-F160-77CDEAEE2CF4}"/>
              </a:ext>
            </a:extLst>
          </p:cNvPr>
          <p:cNvSpPr txBox="1"/>
          <p:nvPr/>
        </p:nvSpPr>
        <p:spPr>
          <a:xfrm>
            <a:off x="6915632" y="4460366"/>
            <a:ext cx="1174693" cy="215444"/>
          </a:xfrm>
          <a:prstGeom prst="rect">
            <a:avLst/>
          </a:prstGeom>
          <a:noFill/>
        </p:spPr>
        <p:txBody>
          <a:bodyPr wrap="square" rtlCol="0">
            <a:spAutoFit/>
          </a:bodyPr>
          <a:lstStyle/>
          <a:p>
            <a:r>
              <a:rPr lang="en-US" altLang="ja-JP" sz="800"/>
              <a:t>Bruker</a:t>
            </a:r>
            <a:r>
              <a:rPr lang="ja-JP" altLang="en-US" sz="800"/>
              <a:t> </a:t>
            </a:r>
            <a:r>
              <a:rPr kumimoji="1" lang="en-US" altLang="ja-JP" sz="800"/>
              <a:t>HP</a:t>
            </a:r>
            <a:r>
              <a:rPr kumimoji="1" lang="ja-JP" altLang="en-US" sz="800"/>
              <a:t>より抜粋</a:t>
            </a:r>
          </a:p>
        </p:txBody>
      </p:sp>
      <p:sp>
        <p:nvSpPr>
          <p:cNvPr id="34" name="思考の吹き出し: 雲形 33">
            <a:extLst>
              <a:ext uri="{FF2B5EF4-FFF2-40B4-BE49-F238E27FC236}">
                <a16:creationId xmlns:a16="http://schemas.microsoft.com/office/drawing/2014/main" id="{1B13C4DB-8754-C9E4-FD76-3220968E1E1E}"/>
              </a:ext>
            </a:extLst>
          </p:cNvPr>
          <p:cNvSpPr/>
          <p:nvPr/>
        </p:nvSpPr>
        <p:spPr>
          <a:xfrm>
            <a:off x="5092273" y="5443234"/>
            <a:ext cx="3518327" cy="1042742"/>
          </a:xfrm>
          <a:prstGeom prst="cloudCallout">
            <a:avLst>
              <a:gd name="adj1" fmla="val 9341"/>
              <a:gd name="adj2" fmla="val -77850"/>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P11~22</a:t>
            </a:r>
            <a:r>
              <a:rPr kumimoji="1" lang="ja-JP" altLang="en-US">
                <a:solidFill>
                  <a:schemeClr val="tx1"/>
                </a:solidFill>
              </a:rPr>
              <a:t>は、この</a:t>
            </a:r>
            <a:r>
              <a:rPr kumimoji="1" lang="en-US" altLang="ja-JP">
                <a:solidFill>
                  <a:schemeClr val="tx1"/>
                </a:solidFill>
              </a:rPr>
              <a:t>MPI</a:t>
            </a:r>
            <a:r>
              <a:rPr kumimoji="1" lang="ja-JP" altLang="en-US">
                <a:solidFill>
                  <a:schemeClr val="tx1"/>
                </a:solidFill>
              </a:rPr>
              <a:t>システムの話</a:t>
            </a:r>
          </a:p>
        </p:txBody>
      </p:sp>
      <p:sp>
        <p:nvSpPr>
          <p:cNvPr id="3" name="スライド番号プレースホルダー 2">
            <a:extLst>
              <a:ext uri="{FF2B5EF4-FFF2-40B4-BE49-F238E27FC236}">
                <a16:creationId xmlns:a16="http://schemas.microsoft.com/office/drawing/2014/main" id="{E2B3411D-42F2-1F4C-F3DC-6B4420FA66B5}"/>
              </a:ext>
            </a:extLst>
          </p:cNvPr>
          <p:cNvSpPr>
            <a:spLocks noGrp="1"/>
          </p:cNvSpPr>
          <p:nvPr>
            <p:ph type="sldNum" sz="quarter" idx="12"/>
          </p:nvPr>
        </p:nvSpPr>
        <p:spPr/>
        <p:txBody>
          <a:bodyPr/>
          <a:lstStyle/>
          <a:p>
            <a:fld id="{4AD72193-2778-4F28-8FB6-2AF7846BFD67}" type="slidenum">
              <a:rPr kumimoji="1" lang="ja-JP" altLang="en-US" smtClean="0"/>
              <a:t>2</a:t>
            </a:fld>
            <a:endParaRPr kumimoji="1" lang="ja-JP" altLang="en-US"/>
          </a:p>
        </p:txBody>
      </p:sp>
      <p:sp>
        <p:nvSpPr>
          <p:cNvPr id="8" name="四角形: 角を丸くする 7">
            <a:extLst>
              <a:ext uri="{FF2B5EF4-FFF2-40B4-BE49-F238E27FC236}">
                <a16:creationId xmlns:a16="http://schemas.microsoft.com/office/drawing/2014/main" id="{9592155F-2336-41A1-7EF1-6B0B73CDBF75}"/>
              </a:ext>
            </a:extLst>
          </p:cNvPr>
          <p:cNvSpPr/>
          <p:nvPr/>
        </p:nvSpPr>
        <p:spPr>
          <a:xfrm>
            <a:off x="5380203" y="2726677"/>
            <a:ext cx="2680180" cy="784697"/>
          </a:xfrm>
          <a:prstGeom prst="roundRect">
            <a:avLst/>
          </a:prstGeom>
          <a:solidFill>
            <a:srgbClr val="FF0000">
              <a:alpha val="7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MPI</a:t>
            </a:r>
            <a:br>
              <a:rPr kumimoji="1" lang="en-US" altLang="ja-JP">
                <a:solidFill>
                  <a:schemeClr val="tx1"/>
                </a:solidFill>
              </a:rPr>
            </a:br>
            <a:r>
              <a:rPr kumimoji="1" lang="ja-JP" altLang="en-US">
                <a:solidFill>
                  <a:schemeClr val="tx1"/>
                </a:solidFill>
              </a:rPr>
              <a:t>（磁性ナノ粒子</a:t>
            </a:r>
            <a:br>
              <a:rPr kumimoji="1" lang="en-US" altLang="ja-JP">
                <a:solidFill>
                  <a:schemeClr val="tx1"/>
                </a:solidFill>
              </a:rPr>
            </a:br>
            <a:r>
              <a:rPr kumimoji="1" lang="ja-JP" altLang="en-US">
                <a:solidFill>
                  <a:schemeClr val="tx1"/>
                </a:solidFill>
              </a:rPr>
              <a:t>イメージング）</a:t>
            </a:r>
          </a:p>
        </p:txBody>
      </p:sp>
    </p:spTree>
    <p:extLst>
      <p:ext uri="{BB962C8B-B14F-4D97-AF65-F5344CB8AC3E}">
        <p14:creationId xmlns:p14="http://schemas.microsoft.com/office/powerpoint/2010/main" val="105450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A4F67-2C3F-68C0-18F2-4EE7AC934E85}"/>
              </a:ext>
            </a:extLst>
          </p:cNvPr>
          <p:cNvSpPr>
            <a:spLocks noGrp="1"/>
          </p:cNvSpPr>
          <p:nvPr>
            <p:ph type="title"/>
          </p:nvPr>
        </p:nvSpPr>
        <p:spPr/>
        <p:txBody>
          <a:bodyPr/>
          <a:lstStyle/>
          <a:p>
            <a:r>
              <a:rPr kumimoji="1" lang="en-US" altLang="ja-JP">
                <a:latin typeface="+mj-ea"/>
              </a:rPr>
              <a:t>MPI</a:t>
            </a:r>
            <a:r>
              <a:rPr kumimoji="1" lang="ja-JP" altLang="en-US">
                <a:latin typeface="+mj-ea"/>
              </a:rPr>
              <a:t>の問題点➀</a:t>
            </a:r>
          </a:p>
        </p:txBody>
      </p:sp>
      <p:sp>
        <p:nvSpPr>
          <p:cNvPr id="4" name="テキスト ボックス 3">
            <a:extLst>
              <a:ext uri="{FF2B5EF4-FFF2-40B4-BE49-F238E27FC236}">
                <a16:creationId xmlns:a16="http://schemas.microsoft.com/office/drawing/2014/main" id="{DC9150BB-80BC-0701-2F89-981C39F3E95E}"/>
              </a:ext>
            </a:extLst>
          </p:cNvPr>
          <p:cNvSpPr txBox="1"/>
          <p:nvPr/>
        </p:nvSpPr>
        <p:spPr>
          <a:xfrm>
            <a:off x="1441723" y="3572313"/>
            <a:ext cx="4724793" cy="400110"/>
          </a:xfrm>
          <a:prstGeom prst="rect">
            <a:avLst/>
          </a:prstGeom>
          <a:noFill/>
        </p:spPr>
        <p:txBody>
          <a:bodyPr wrap="square" rtlCol="0">
            <a:spAutoFit/>
          </a:bodyPr>
          <a:lstStyle/>
          <a:p>
            <a:pPr algn="ctr"/>
            <a:r>
              <a:rPr kumimoji="1" lang="ja-JP" altLang="en-US" sz="2000" b="1">
                <a:latin typeface="游ゴシック" panose="020B0400000000000000" pitchFamily="50" charset="-128"/>
                <a:ea typeface="游ゴシック" panose="020B0400000000000000" pitchFamily="50" charset="-128"/>
              </a:rPr>
              <a:t>傾斜磁場を急峻にすることで画質改善</a:t>
            </a:r>
            <a:endParaRPr kumimoji="1" lang="ja-JP" altLang="en-US" sz="2000" b="1" dirty="0">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31A20A91-332E-3937-2519-999F8808C49F}"/>
              </a:ext>
            </a:extLst>
          </p:cNvPr>
          <p:cNvGrpSpPr/>
          <p:nvPr/>
        </p:nvGrpSpPr>
        <p:grpSpPr>
          <a:xfrm>
            <a:off x="2183130" y="1459990"/>
            <a:ext cx="7825740" cy="1927751"/>
            <a:chOff x="2183129" y="2065064"/>
            <a:chExt cx="7825740" cy="1927751"/>
          </a:xfrm>
        </p:grpSpPr>
        <p:sp>
          <p:nvSpPr>
            <p:cNvPr id="6" name="四角形: 角を丸くする 10">
              <a:extLst>
                <a:ext uri="{FF2B5EF4-FFF2-40B4-BE49-F238E27FC236}">
                  <a16:creationId xmlns:a16="http://schemas.microsoft.com/office/drawing/2014/main" id="{41D6E234-6666-055F-75D2-121B8A2B4C6D}"/>
                </a:ext>
              </a:extLst>
            </p:cNvPr>
            <p:cNvSpPr/>
            <p:nvPr/>
          </p:nvSpPr>
          <p:spPr>
            <a:xfrm>
              <a:off x="2183129" y="2065064"/>
              <a:ext cx="7825740" cy="192775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grpSp>
          <p:nvGrpSpPr>
            <p:cNvPr id="7" name="グループ化 6">
              <a:extLst>
                <a:ext uri="{FF2B5EF4-FFF2-40B4-BE49-F238E27FC236}">
                  <a16:creationId xmlns:a16="http://schemas.microsoft.com/office/drawing/2014/main" id="{8E10A24C-F5E9-4D51-A5E5-61A970212515}"/>
                </a:ext>
              </a:extLst>
            </p:cNvPr>
            <p:cNvGrpSpPr/>
            <p:nvPr/>
          </p:nvGrpSpPr>
          <p:grpSpPr>
            <a:xfrm>
              <a:off x="2704405" y="2065064"/>
              <a:ext cx="6471096" cy="1831804"/>
              <a:chOff x="2246349" y="2064467"/>
              <a:chExt cx="7071601" cy="2001792"/>
            </a:xfrm>
          </p:grpSpPr>
          <p:grpSp>
            <p:nvGrpSpPr>
              <p:cNvPr id="11" name="グループ化 10">
                <a:extLst>
                  <a:ext uri="{FF2B5EF4-FFF2-40B4-BE49-F238E27FC236}">
                    <a16:creationId xmlns:a16="http://schemas.microsoft.com/office/drawing/2014/main" id="{AD481EC9-184C-574B-B893-164902E943F5}"/>
                  </a:ext>
                </a:extLst>
              </p:cNvPr>
              <p:cNvGrpSpPr/>
              <p:nvPr/>
            </p:nvGrpSpPr>
            <p:grpSpPr>
              <a:xfrm>
                <a:off x="2246349" y="2064467"/>
                <a:ext cx="2681659" cy="2001792"/>
                <a:chOff x="2246349" y="2206867"/>
                <a:chExt cx="2681659" cy="2001792"/>
              </a:xfrm>
            </p:grpSpPr>
            <p:grpSp>
              <p:nvGrpSpPr>
                <p:cNvPr id="15" name="グループ化 14">
                  <a:extLst>
                    <a:ext uri="{FF2B5EF4-FFF2-40B4-BE49-F238E27FC236}">
                      <a16:creationId xmlns:a16="http://schemas.microsoft.com/office/drawing/2014/main" id="{AC7CD8C9-400E-5F9A-681B-B8F71EB4A9FF}"/>
                    </a:ext>
                  </a:extLst>
                </p:cNvPr>
                <p:cNvGrpSpPr/>
                <p:nvPr/>
              </p:nvGrpSpPr>
              <p:grpSpPr>
                <a:xfrm>
                  <a:off x="2246349" y="2206867"/>
                  <a:ext cx="2681659" cy="2001792"/>
                  <a:chOff x="1144404" y="2210872"/>
                  <a:chExt cx="5325564" cy="3975401"/>
                </a:xfrm>
              </p:grpSpPr>
              <p:grpSp>
                <p:nvGrpSpPr>
                  <p:cNvPr id="21" name="グループ化 20">
                    <a:extLst>
                      <a:ext uri="{FF2B5EF4-FFF2-40B4-BE49-F238E27FC236}">
                        <a16:creationId xmlns:a16="http://schemas.microsoft.com/office/drawing/2014/main" id="{BE897F69-A8F5-B6A7-0A39-8A9BE5DBA7AD}"/>
                      </a:ext>
                    </a:extLst>
                  </p:cNvPr>
                  <p:cNvGrpSpPr/>
                  <p:nvPr/>
                </p:nvGrpSpPr>
                <p:grpSpPr>
                  <a:xfrm>
                    <a:off x="1144404" y="2210872"/>
                    <a:ext cx="1849039" cy="3400135"/>
                    <a:chOff x="221471" y="1693941"/>
                    <a:chExt cx="1979448" cy="3639947"/>
                  </a:xfrm>
                </p:grpSpPr>
                <p:pic>
                  <p:nvPicPr>
                    <p:cNvPr id="24" name="Picture 2" descr="C:\Users\ishihara\Desktop\カラーバー.bmp">
                      <a:extLst>
                        <a:ext uri="{FF2B5EF4-FFF2-40B4-BE49-F238E27FC236}">
                          <a16:creationId xmlns:a16="http://schemas.microsoft.com/office/drawing/2014/main" id="{949BAD47-E227-2F92-3305-2AB710913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BA4C2D41-331C-3F1E-1FA6-3AFB306E4AA2}"/>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25">
                      <a:extLst>
                        <a:ext uri="{FF2B5EF4-FFF2-40B4-BE49-F238E27FC236}">
                          <a16:creationId xmlns:a16="http://schemas.microsoft.com/office/drawing/2014/main" id="{028DA861-54BA-2BD6-9A1D-CDD76C74BE16}"/>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7" name="テキスト ボックス 26">
                      <a:extLst>
                        <a:ext uri="{FF2B5EF4-FFF2-40B4-BE49-F238E27FC236}">
                          <a16:creationId xmlns:a16="http://schemas.microsoft.com/office/drawing/2014/main" id="{480288B7-992B-2F46-EB42-237174BBBEB2}"/>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8" name="正方形/長方形 27">
                      <a:extLst>
                        <a:ext uri="{FF2B5EF4-FFF2-40B4-BE49-F238E27FC236}">
                          <a16:creationId xmlns:a16="http://schemas.microsoft.com/office/drawing/2014/main" id="{0C08933E-3745-FB2F-FAFC-234468CBFD4C}"/>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22" name="テキスト ボックス 21">
                    <a:extLst>
                      <a:ext uri="{FF2B5EF4-FFF2-40B4-BE49-F238E27FC236}">
                        <a16:creationId xmlns:a16="http://schemas.microsoft.com/office/drawing/2014/main" id="{8F7695D9-4094-B626-B7E3-8A69C595B775}"/>
                      </a:ext>
                    </a:extLst>
                  </p:cNvPr>
                  <p:cNvSpPr txBox="1"/>
                  <p:nvPr/>
                </p:nvSpPr>
                <p:spPr>
                  <a:xfrm>
                    <a:off x="2644699"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23" name="星 7 10">
                    <a:extLst>
                      <a:ext uri="{FF2B5EF4-FFF2-40B4-BE49-F238E27FC236}">
                        <a16:creationId xmlns:a16="http://schemas.microsoft.com/office/drawing/2014/main" id="{4E5335C4-491C-CF09-F863-59D0BAF46E8B}"/>
                      </a:ext>
                    </a:extLst>
                  </p:cNvPr>
                  <p:cNvSpPr/>
                  <p:nvPr/>
                </p:nvSpPr>
                <p:spPr>
                  <a:xfrm>
                    <a:off x="2506418"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16" name="グループ化 15">
                  <a:extLst>
                    <a:ext uri="{FF2B5EF4-FFF2-40B4-BE49-F238E27FC236}">
                      <a16:creationId xmlns:a16="http://schemas.microsoft.com/office/drawing/2014/main" id="{AE85126B-CDEE-323D-820F-3C8BD4FA6489}"/>
                    </a:ext>
                  </a:extLst>
                </p:cNvPr>
                <p:cNvGrpSpPr/>
                <p:nvPr/>
              </p:nvGrpSpPr>
              <p:grpSpPr>
                <a:xfrm>
                  <a:off x="3035973" y="2524611"/>
                  <a:ext cx="1332206" cy="1337016"/>
                  <a:chOff x="3035973" y="2524611"/>
                  <a:chExt cx="1332206" cy="1337016"/>
                </a:xfrm>
              </p:grpSpPr>
              <p:grpSp>
                <p:nvGrpSpPr>
                  <p:cNvPr id="17" name="グループ化 16">
                    <a:extLst>
                      <a:ext uri="{FF2B5EF4-FFF2-40B4-BE49-F238E27FC236}">
                        <a16:creationId xmlns:a16="http://schemas.microsoft.com/office/drawing/2014/main" id="{E8C168C8-851B-09E6-9BC0-838E2B3C0D22}"/>
                      </a:ext>
                    </a:extLst>
                  </p:cNvPr>
                  <p:cNvGrpSpPr/>
                  <p:nvPr/>
                </p:nvGrpSpPr>
                <p:grpSpPr>
                  <a:xfrm>
                    <a:off x="3035973" y="2524611"/>
                    <a:ext cx="1332206" cy="1337016"/>
                    <a:chOff x="3156682" y="2273151"/>
                    <a:chExt cx="1332208" cy="1337018"/>
                  </a:xfrm>
                </p:grpSpPr>
                <p:pic>
                  <p:nvPicPr>
                    <p:cNvPr id="19" name="図 18" descr="C:\Users\SHIMIZUSHOTA\Desktop\卒業論文資料\ポスター資料\jibabunpu.bmp">
                      <a:extLst>
                        <a:ext uri="{FF2B5EF4-FFF2-40B4-BE49-F238E27FC236}">
                          <a16:creationId xmlns:a16="http://schemas.microsoft.com/office/drawing/2014/main" id="{C5177DAA-3AC2-189A-0D1A-A9E27C6948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56682" y="2273151"/>
                      <a:ext cx="1332208" cy="1332208"/>
                    </a:xfrm>
                    <a:prstGeom prst="rect">
                      <a:avLst/>
                    </a:prstGeom>
                    <a:noFill/>
                    <a:ln>
                      <a:noFill/>
                    </a:ln>
                  </p:spPr>
                </p:pic>
                <p:sp>
                  <p:nvSpPr>
                    <p:cNvPr id="20" name="正方形/長方形 19">
                      <a:extLst>
                        <a:ext uri="{FF2B5EF4-FFF2-40B4-BE49-F238E27FC236}">
                          <a16:creationId xmlns:a16="http://schemas.microsoft.com/office/drawing/2014/main" id="{8256401F-8947-A9B6-E265-DA41E497ECD7}"/>
                        </a:ext>
                      </a:extLst>
                    </p:cNvPr>
                    <p:cNvSpPr/>
                    <p:nvPr/>
                  </p:nvSpPr>
                  <p:spPr>
                    <a:xfrm flipH="1">
                      <a:off x="3156682" y="2277961"/>
                      <a:ext cx="1332208" cy="1332208"/>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8" name="星 7 10">
                    <a:extLst>
                      <a:ext uri="{FF2B5EF4-FFF2-40B4-BE49-F238E27FC236}">
                        <a16:creationId xmlns:a16="http://schemas.microsoft.com/office/drawing/2014/main" id="{012EF124-EA46-5308-36BF-44A74AFFA41F}"/>
                      </a:ext>
                    </a:extLst>
                  </p:cNvPr>
                  <p:cNvSpPr/>
                  <p:nvPr/>
                </p:nvSpPr>
                <p:spPr>
                  <a:xfrm>
                    <a:off x="3594076" y="3082714"/>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nvGrpSpPr>
              <p:cNvPr id="12" name="グループ化 11">
                <a:extLst>
                  <a:ext uri="{FF2B5EF4-FFF2-40B4-BE49-F238E27FC236}">
                    <a16:creationId xmlns:a16="http://schemas.microsoft.com/office/drawing/2014/main" id="{1016CCA8-A788-D717-9079-4DDFA946DFD2}"/>
                  </a:ext>
                </a:extLst>
              </p:cNvPr>
              <p:cNvGrpSpPr/>
              <p:nvPr/>
            </p:nvGrpSpPr>
            <p:grpSpPr>
              <a:xfrm>
                <a:off x="7971322" y="2395072"/>
                <a:ext cx="1346628" cy="1340648"/>
                <a:chOff x="5657907" y="1939029"/>
                <a:chExt cx="1446424" cy="1440001"/>
              </a:xfrm>
            </p:grpSpPr>
            <p:pic>
              <p:nvPicPr>
                <p:cNvPr id="13" name="図 12">
                  <a:extLst>
                    <a:ext uri="{FF2B5EF4-FFF2-40B4-BE49-F238E27FC236}">
                      <a16:creationId xmlns:a16="http://schemas.microsoft.com/office/drawing/2014/main" id="{D4EFD556-C8A7-6F56-60B5-A71B12F373A5}"/>
                    </a:ext>
                  </a:extLst>
                </p:cNvPr>
                <p:cNvPicPr>
                  <a:picLocks/>
                </p:cNvPicPr>
                <p:nvPr/>
              </p:nvPicPr>
              <p:blipFill>
                <a:blip r:embed="rId4"/>
                <a:stretch>
                  <a:fillRect/>
                </a:stretch>
              </p:blipFill>
              <p:spPr>
                <a:xfrm>
                  <a:off x="5664331" y="1939030"/>
                  <a:ext cx="1440000" cy="1440000"/>
                </a:xfrm>
                <a:prstGeom prst="rect">
                  <a:avLst/>
                </a:prstGeom>
              </p:spPr>
            </p:pic>
            <p:sp>
              <p:nvSpPr>
                <p:cNvPr id="14" name="正方形/長方形 13">
                  <a:extLst>
                    <a:ext uri="{FF2B5EF4-FFF2-40B4-BE49-F238E27FC236}">
                      <a16:creationId xmlns:a16="http://schemas.microsoft.com/office/drawing/2014/main" id="{8F14A70C-5F5F-7B9C-438A-18F9206ED6B3}"/>
                    </a:ext>
                  </a:extLst>
                </p:cNvPr>
                <p:cNvSpPr/>
                <p:nvPr/>
              </p:nvSpPr>
              <p:spPr>
                <a:xfrm flipH="1">
                  <a:off x="5657907" y="1939029"/>
                  <a:ext cx="1440000" cy="1440000"/>
                </a:xfrm>
                <a:prstGeom prst="rect">
                  <a:avLst/>
                </a:prstGeom>
                <a:noFill/>
                <a:ln w="28575" cap="flat" cmpd="sng" algn="ctr">
                  <a:solidFill>
                    <a:sysClr val="windowText" lastClr="000000"/>
                  </a:solidFill>
                  <a:prstDash val="solid"/>
                  <a:miter lim="800000"/>
                </a:ln>
                <a:effectLst/>
              </p:spPr>
              <p:txBody>
                <a:bodyPr rtlCol="0" anchor="ctr"/>
                <a:lstStyle/>
                <a:p>
                  <a:pPr algn="ctr" defTabSz="3507730">
                    <a:defRPr/>
                  </a:pPr>
                  <a:endParaRPr kumimoji="0" lang="ja-JP" altLang="en-US" sz="6905" kern="0">
                    <a:solidFill>
                      <a:prstClr val="white"/>
                    </a:solidFill>
                    <a:latin typeface="游明朝" panose="02020400000000000000" pitchFamily="18" charset="-128"/>
                    <a:ea typeface="游明朝" panose="02020400000000000000" pitchFamily="18" charset="-128"/>
                    <a:cs typeface="Times New Roman" panose="02020603050405020304" pitchFamily="18" charset="0"/>
                  </a:endParaRPr>
                </a:p>
              </p:txBody>
            </p:sp>
          </p:grpSp>
        </p:grpSp>
        <p:sp>
          <p:nvSpPr>
            <p:cNvPr id="8" name="矢印: 右 12">
              <a:extLst>
                <a:ext uri="{FF2B5EF4-FFF2-40B4-BE49-F238E27FC236}">
                  <a16:creationId xmlns:a16="http://schemas.microsoft.com/office/drawing/2014/main" id="{072991C7-2F7C-31FB-F548-0474206CB894}"/>
                </a:ext>
              </a:extLst>
            </p:cNvPr>
            <p:cNvSpPr/>
            <p:nvPr/>
          </p:nvSpPr>
          <p:spPr>
            <a:xfrm>
              <a:off x="5701587" y="2824995"/>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9" name="テキスト ボックス 8">
              <a:extLst>
                <a:ext uri="{FF2B5EF4-FFF2-40B4-BE49-F238E27FC236}">
                  <a16:creationId xmlns:a16="http://schemas.microsoft.com/office/drawing/2014/main" id="{433A0DED-F915-208C-B3C0-3A68763AE733}"/>
                </a:ext>
              </a:extLst>
            </p:cNvPr>
            <p:cNvSpPr txBox="1"/>
            <p:nvPr/>
          </p:nvSpPr>
          <p:spPr>
            <a:xfrm>
              <a:off x="7538759" y="3650844"/>
              <a:ext cx="2035731" cy="307777"/>
            </a:xfrm>
            <a:prstGeom prst="rect">
              <a:avLst/>
            </a:prstGeom>
            <a:noFill/>
          </p:spPr>
          <p:txBody>
            <a:bodyPr wrap="square" rtlCol="0">
              <a:spAutoFit/>
            </a:bodyPr>
            <a:lstStyle/>
            <a:p>
              <a:pPr algn="ctr"/>
              <a:r>
                <a:rPr kumimoji="1" lang="ja-JP" altLang="en-US" sz="1400" u="sng" dirty="0">
                  <a:latin typeface="游明朝" panose="02020400000000000000" pitchFamily="18" charset="-128"/>
                  <a:ea typeface="游明朝" panose="02020400000000000000" pitchFamily="18" charset="-128"/>
                </a:rPr>
                <a:t>画像ボケ</a:t>
              </a:r>
              <a:r>
                <a:rPr kumimoji="1" lang="ja-JP" altLang="en-US" sz="1400" dirty="0">
                  <a:latin typeface="游明朝" panose="02020400000000000000" pitchFamily="18" charset="-128"/>
                  <a:ea typeface="游明朝" panose="02020400000000000000" pitchFamily="18" charset="-128"/>
                </a:rPr>
                <a:t>や</a:t>
              </a:r>
              <a:r>
                <a:rPr kumimoji="1" lang="ja-JP" altLang="en-US" sz="1400" u="sng" dirty="0">
                  <a:latin typeface="游明朝" panose="02020400000000000000" pitchFamily="18" charset="-128"/>
                  <a:ea typeface="游明朝" panose="02020400000000000000" pitchFamily="18" charset="-128"/>
                </a:rPr>
                <a:t>偽像</a:t>
              </a:r>
              <a:r>
                <a:rPr kumimoji="1" lang="ja-JP" altLang="en-US" sz="1400" dirty="0">
                  <a:latin typeface="游明朝" panose="02020400000000000000" pitchFamily="18" charset="-128"/>
                  <a:ea typeface="游明朝" panose="02020400000000000000" pitchFamily="18" charset="-128"/>
                </a:rPr>
                <a:t>の発生</a:t>
              </a:r>
            </a:p>
          </p:txBody>
        </p:sp>
        <p:sp>
          <p:nvSpPr>
            <p:cNvPr id="10" name="テキスト ボックス 9">
              <a:extLst>
                <a:ext uri="{FF2B5EF4-FFF2-40B4-BE49-F238E27FC236}">
                  <a16:creationId xmlns:a16="http://schemas.microsoft.com/office/drawing/2014/main" id="{60E276B3-2CBB-B9AF-EE0D-37550E21D3F9}"/>
                </a:ext>
              </a:extLst>
            </p:cNvPr>
            <p:cNvSpPr txBox="1"/>
            <p:nvPr/>
          </p:nvSpPr>
          <p:spPr>
            <a:xfrm>
              <a:off x="5640850" y="3176716"/>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grpSp>
        <p:nvGrpSpPr>
          <p:cNvPr id="29" name="グループ化 28">
            <a:extLst>
              <a:ext uri="{FF2B5EF4-FFF2-40B4-BE49-F238E27FC236}">
                <a16:creationId xmlns:a16="http://schemas.microsoft.com/office/drawing/2014/main" id="{5D7D2145-2C7F-1217-9C1D-BC4FBE860A10}"/>
              </a:ext>
            </a:extLst>
          </p:cNvPr>
          <p:cNvGrpSpPr/>
          <p:nvPr/>
        </p:nvGrpSpPr>
        <p:grpSpPr>
          <a:xfrm>
            <a:off x="2183130" y="4208367"/>
            <a:ext cx="7825740" cy="1937124"/>
            <a:chOff x="2183129" y="4386939"/>
            <a:chExt cx="7825740" cy="1937124"/>
          </a:xfrm>
        </p:grpSpPr>
        <p:grpSp>
          <p:nvGrpSpPr>
            <p:cNvPr id="30" name="グループ化 29">
              <a:extLst>
                <a:ext uri="{FF2B5EF4-FFF2-40B4-BE49-F238E27FC236}">
                  <a16:creationId xmlns:a16="http://schemas.microsoft.com/office/drawing/2014/main" id="{898871CB-8BC7-CBAB-DBF0-C2C7BED63E93}"/>
                </a:ext>
              </a:extLst>
            </p:cNvPr>
            <p:cNvGrpSpPr/>
            <p:nvPr/>
          </p:nvGrpSpPr>
          <p:grpSpPr>
            <a:xfrm>
              <a:off x="2183129" y="4386939"/>
              <a:ext cx="7825740" cy="1937124"/>
              <a:chOff x="2183129" y="4386939"/>
              <a:chExt cx="7825740" cy="1937124"/>
            </a:xfrm>
          </p:grpSpPr>
          <p:sp>
            <p:nvSpPr>
              <p:cNvPr id="32" name="四角形: 角を丸くする 36">
                <a:extLst>
                  <a:ext uri="{FF2B5EF4-FFF2-40B4-BE49-F238E27FC236}">
                    <a16:creationId xmlns:a16="http://schemas.microsoft.com/office/drawing/2014/main" id="{8D6CF4FE-9EDB-48AF-9AA7-6BA24FC3615C}"/>
                  </a:ext>
                </a:extLst>
              </p:cNvPr>
              <p:cNvSpPr/>
              <p:nvPr/>
            </p:nvSpPr>
            <p:spPr>
              <a:xfrm>
                <a:off x="2183129" y="4396312"/>
                <a:ext cx="7825740" cy="192775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33" name="矢印: 右 37">
                <a:extLst>
                  <a:ext uri="{FF2B5EF4-FFF2-40B4-BE49-F238E27FC236}">
                    <a16:creationId xmlns:a16="http://schemas.microsoft.com/office/drawing/2014/main" id="{338A61BC-8E54-EC21-DC8F-F4DB390027F2}"/>
                  </a:ext>
                </a:extLst>
              </p:cNvPr>
              <p:cNvSpPr/>
              <p:nvPr/>
            </p:nvSpPr>
            <p:spPr>
              <a:xfrm>
                <a:off x="5701587" y="5146870"/>
                <a:ext cx="1174750" cy="288463"/>
              </a:xfrm>
              <a:prstGeom prst="rightArrow">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grpSp>
            <p:nvGrpSpPr>
              <p:cNvPr id="34" name="グループ化 33">
                <a:extLst>
                  <a:ext uri="{FF2B5EF4-FFF2-40B4-BE49-F238E27FC236}">
                    <a16:creationId xmlns:a16="http://schemas.microsoft.com/office/drawing/2014/main" id="{2AB478A6-F25E-F8BE-A768-A69F69FA7F5D}"/>
                  </a:ext>
                </a:extLst>
              </p:cNvPr>
              <p:cNvGrpSpPr/>
              <p:nvPr/>
            </p:nvGrpSpPr>
            <p:grpSpPr>
              <a:xfrm>
                <a:off x="2704404" y="4386939"/>
                <a:ext cx="6476975" cy="1831804"/>
                <a:chOff x="2246349" y="4348908"/>
                <a:chExt cx="7078025" cy="2001792"/>
              </a:xfrm>
            </p:grpSpPr>
            <p:pic>
              <p:nvPicPr>
                <p:cNvPr id="36" name="図 35">
                  <a:extLst>
                    <a:ext uri="{FF2B5EF4-FFF2-40B4-BE49-F238E27FC236}">
                      <a16:creationId xmlns:a16="http://schemas.microsoft.com/office/drawing/2014/main" id="{1FC68419-5B3B-C63B-F432-22DC87D98CED}"/>
                    </a:ext>
                  </a:extLst>
                </p:cNvPr>
                <p:cNvPicPr>
                  <a:picLocks noChangeAspect="1"/>
                </p:cNvPicPr>
                <p:nvPr/>
              </p:nvPicPr>
              <p:blipFill>
                <a:blip r:embed="rId5"/>
                <a:stretch>
                  <a:fillRect/>
                </a:stretch>
              </p:blipFill>
              <p:spPr>
                <a:xfrm>
                  <a:off x="7958915" y="4636597"/>
                  <a:ext cx="1365459" cy="1371125"/>
                </a:xfrm>
                <a:prstGeom prst="rect">
                  <a:avLst/>
                </a:prstGeom>
              </p:spPr>
            </p:pic>
            <p:grpSp>
              <p:nvGrpSpPr>
                <p:cNvPr id="37" name="グループ化 36">
                  <a:extLst>
                    <a:ext uri="{FF2B5EF4-FFF2-40B4-BE49-F238E27FC236}">
                      <a16:creationId xmlns:a16="http://schemas.microsoft.com/office/drawing/2014/main" id="{99E46DD8-E3CA-8734-71D7-0C213C02E8DA}"/>
                    </a:ext>
                  </a:extLst>
                </p:cNvPr>
                <p:cNvGrpSpPr/>
                <p:nvPr/>
              </p:nvGrpSpPr>
              <p:grpSpPr>
                <a:xfrm>
                  <a:off x="2246349" y="4348908"/>
                  <a:ext cx="2681660" cy="2001792"/>
                  <a:chOff x="2246349" y="4478448"/>
                  <a:chExt cx="2681660" cy="2001792"/>
                </a:xfrm>
              </p:grpSpPr>
              <p:grpSp>
                <p:nvGrpSpPr>
                  <p:cNvPr id="38" name="グループ化 37">
                    <a:extLst>
                      <a:ext uri="{FF2B5EF4-FFF2-40B4-BE49-F238E27FC236}">
                        <a16:creationId xmlns:a16="http://schemas.microsoft.com/office/drawing/2014/main" id="{AF4F64A4-84F5-4064-548B-D53E6E45260E}"/>
                      </a:ext>
                    </a:extLst>
                  </p:cNvPr>
                  <p:cNvGrpSpPr/>
                  <p:nvPr/>
                </p:nvGrpSpPr>
                <p:grpSpPr>
                  <a:xfrm>
                    <a:off x="3027702" y="4783087"/>
                    <a:ext cx="1340477" cy="1340477"/>
                    <a:chOff x="3035973" y="4410110"/>
                    <a:chExt cx="1332206" cy="1332206"/>
                  </a:xfrm>
                </p:grpSpPr>
                <p:sp>
                  <p:nvSpPr>
                    <p:cNvPr id="48" name="正方形/長方形 47">
                      <a:extLst>
                        <a:ext uri="{FF2B5EF4-FFF2-40B4-BE49-F238E27FC236}">
                          <a16:creationId xmlns:a16="http://schemas.microsoft.com/office/drawing/2014/main" id="{AC776ECC-F443-75F4-57E1-ACDCCBB5ED8B}"/>
                        </a:ext>
                      </a:extLst>
                    </p:cNvPr>
                    <p:cNvSpPr/>
                    <p:nvPr/>
                  </p:nvSpPr>
                  <p:spPr>
                    <a:xfrm>
                      <a:off x="3035973" y="4410110"/>
                      <a:ext cx="1332206" cy="1332206"/>
                    </a:xfrm>
                    <a:prstGeom prst="rect">
                      <a:avLst/>
                    </a:prstGeom>
                    <a:gradFill flip="none" rotWithShape="1">
                      <a:gsLst>
                        <a:gs pos="21000">
                          <a:srgbClr val="FD4F3D"/>
                        </a:gs>
                        <a:gs pos="17000">
                          <a:srgbClr val="92D050"/>
                        </a:gs>
                        <a:gs pos="19000">
                          <a:srgbClr val="92D050"/>
                        </a:gs>
                        <a:gs pos="14000">
                          <a:srgbClr val="0000FF"/>
                        </a:gs>
                        <a:gs pos="0">
                          <a:srgbClr val="0000FF"/>
                        </a:gs>
                        <a:gs pos="100000">
                          <a:srgbClr val="FF0000"/>
                        </a:gs>
                      </a:gsLst>
                      <a:path path="circle">
                        <a:fillToRect l="50000" t="50000" r="50000" b="50000"/>
                      </a:path>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明朝" panose="02020400000000000000" pitchFamily="18" charset="-128"/>
                        <a:ea typeface="游明朝" panose="02020400000000000000" pitchFamily="18" charset="-128"/>
                      </a:endParaRPr>
                    </a:p>
                  </p:txBody>
                </p:sp>
                <p:sp>
                  <p:nvSpPr>
                    <p:cNvPr id="49" name="星 7 10">
                      <a:extLst>
                        <a:ext uri="{FF2B5EF4-FFF2-40B4-BE49-F238E27FC236}">
                          <a16:creationId xmlns:a16="http://schemas.microsoft.com/office/drawing/2014/main" id="{E92128FE-06DB-FB09-8EB2-C414DE7E2B49}"/>
                        </a:ext>
                      </a:extLst>
                    </p:cNvPr>
                    <p:cNvSpPr/>
                    <p:nvPr/>
                  </p:nvSpPr>
                  <p:spPr>
                    <a:xfrm>
                      <a:off x="3594076" y="4966598"/>
                      <a:ext cx="216000" cy="216000"/>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nvGrpSpPr>
                  <p:cNvPr id="39" name="グループ化 38">
                    <a:extLst>
                      <a:ext uri="{FF2B5EF4-FFF2-40B4-BE49-F238E27FC236}">
                        <a16:creationId xmlns:a16="http://schemas.microsoft.com/office/drawing/2014/main" id="{41248289-E240-BA2E-9835-7CD0902B560C}"/>
                      </a:ext>
                    </a:extLst>
                  </p:cNvPr>
                  <p:cNvGrpSpPr/>
                  <p:nvPr/>
                </p:nvGrpSpPr>
                <p:grpSpPr>
                  <a:xfrm>
                    <a:off x="2246349" y="4478448"/>
                    <a:ext cx="2681660" cy="2001792"/>
                    <a:chOff x="1144404" y="2210872"/>
                    <a:chExt cx="5325567" cy="3975401"/>
                  </a:xfrm>
                </p:grpSpPr>
                <p:grpSp>
                  <p:nvGrpSpPr>
                    <p:cNvPr id="40" name="グループ化 39">
                      <a:extLst>
                        <a:ext uri="{FF2B5EF4-FFF2-40B4-BE49-F238E27FC236}">
                          <a16:creationId xmlns:a16="http://schemas.microsoft.com/office/drawing/2014/main" id="{BAC52C54-268E-9208-4294-EF3E4D900E8B}"/>
                        </a:ext>
                      </a:extLst>
                    </p:cNvPr>
                    <p:cNvGrpSpPr/>
                    <p:nvPr/>
                  </p:nvGrpSpPr>
                  <p:grpSpPr>
                    <a:xfrm>
                      <a:off x="1144404" y="2210872"/>
                      <a:ext cx="1849039" cy="3400135"/>
                      <a:chOff x="221471" y="1693941"/>
                      <a:chExt cx="1979448" cy="3639947"/>
                    </a:xfrm>
                  </p:grpSpPr>
                  <p:pic>
                    <p:nvPicPr>
                      <p:cNvPr id="43" name="Picture 2" descr="C:\Users\ishihara\Desktop\カラーバー.bmp">
                        <a:extLst>
                          <a:ext uri="{FF2B5EF4-FFF2-40B4-BE49-F238E27FC236}">
                            <a16:creationId xmlns:a16="http://schemas.microsoft.com/office/drawing/2014/main" id="{81931874-4FA5-8255-2714-276D2ED53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03" t="5774" r="66640" b="5946"/>
                      <a:stretch/>
                    </p:blipFill>
                    <p:spPr bwMode="auto">
                      <a:xfrm>
                        <a:off x="778101" y="2369462"/>
                        <a:ext cx="317323" cy="2850203"/>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88432B4C-0D26-8CDC-A97B-4085D231C38A}"/>
                          </a:ext>
                        </a:extLst>
                      </p:cNvPr>
                      <p:cNvSpPr txBox="1"/>
                      <p:nvPr/>
                    </p:nvSpPr>
                    <p:spPr>
                      <a:xfrm>
                        <a:off x="1030097" y="4743971"/>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弱</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0060171F-22B5-EF4C-E448-8C3D1189ED28}"/>
                          </a:ext>
                        </a:extLst>
                      </p:cNvPr>
                      <p:cNvSpPr txBox="1"/>
                      <p:nvPr/>
                    </p:nvSpPr>
                    <p:spPr>
                      <a:xfrm>
                        <a:off x="1030060" y="2246725"/>
                        <a:ext cx="741862" cy="589917"/>
                      </a:xfrm>
                      <a:prstGeom prst="rect">
                        <a:avLst/>
                      </a:prstGeom>
                      <a:noFill/>
                    </p:spPr>
                    <p:txBody>
                      <a:bodyPr wrap="non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強</a:t>
                        </a:r>
                        <a:endParaRPr kumimoji="1"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6" name="テキスト ボックス 45">
                        <a:extLst>
                          <a:ext uri="{FF2B5EF4-FFF2-40B4-BE49-F238E27FC236}">
                            <a16:creationId xmlns:a16="http://schemas.microsoft.com/office/drawing/2014/main" id="{1D54611C-CFE8-0352-1AF2-2DF4A9BD287D}"/>
                          </a:ext>
                        </a:extLst>
                      </p:cNvPr>
                      <p:cNvSpPr txBox="1"/>
                      <p:nvPr/>
                    </p:nvSpPr>
                    <p:spPr>
                      <a:xfrm>
                        <a:off x="221471" y="1693941"/>
                        <a:ext cx="1979448" cy="678801"/>
                      </a:xfrm>
                      <a:prstGeom prst="rect">
                        <a:avLst/>
                      </a:prstGeom>
                      <a:noFill/>
                    </p:spPr>
                    <p:txBody>
                      <a:bodyPr wrap="square" lIns="129333" tIns="64664" rIns="129333" bIns="64664" rtlCol="0">
                        <a:spAutoFit/>
                      </a:bodyPr>
                      <a:lstStyle/>
                      <a:p>
                        <a:pPr algn="ctr"/>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磁場強度</a:t>
                        </a:r>
                        <a:endParaRPr lang="en-US" altLang="ja-JP"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7" name="正方形/長方形 46">
                        <a:extLst>
                          <a:ext uri="{FF2B5EF4-FFF2-40B4-BE49-F238E27FC236}">
                            <a16:creationId xmlns:a16="http://schemas.microsoft.com/office/drawing/2014/main" id="{DE8B9026-777A-E872-63A1-6A9F01C0052D}"/>
                          </a:ext>
                        </a:extLst>
                      </p:cNvPr>
                      <p:cNvSpPr/>
                      <p:nvPr/>
                    </p:nvSpPr>
                    <p:spPr>
                      <a:xfrm>
                        <a:off x="776527" y="2369462"/>
                        <a:ext cx="318898" cy="28502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游明朝" panose="02020400000000000000" pitchFamily="18" charset="-128"/>
                          <a:ea typeface="游明朝" panose="02020400000000000000" pitchFamily="18" charset="-128"/>
                        </a:endParaRPr>
                      </a:p>
                    </p:txBody>
                  </p:sp>
                </p:grpSp>
                <p:sp>
                  <p:nvSpPr>
                    <p:cNvPr id="41" name="テキスト ボックス 40">
                      <a:extLst>
                        <a:ext uri="{FF2B5EF4-FFF2-40B4-BE49-F238E27FC236}">
                          <a16:creationId xmlns:a16="http://schemas.microsoft.com/office/drawing/2014/main" id="{BE392E2E-D878-D762-8CDA-4027DA19715B}"/>
                        </a:ext>
                      </a:extLst>
                    </p:cNvPr>
                    <p:cNvSpPr txBox="1"/>
                    <p:nvPr/>
                  </p:nvSpPr>
                  <p:spPr>
                    <a:xfrm>
                      <a:off x="2644702" y="5635222"/>
                      <a:ext cx="3825269" cy="551051"/>
                    </a:xfrm>
                    <a:prstGeom prst="rect">
                      <a:avLst/>
                    </a:prstGeom>
                    <a:noFill/>
                  </p:spPr>
                  <p:txBody>
                    <a:bodyPr wrap="square" rtlCol="0">
                      <a:spAutoFit/>
                    </a:bodyPr>
                    <a:lstStyle/>
                    <a:p>
                      <a:r>
                        <a:rPr kumimoji="1" lang="ja-JP" altLang="en-US" sz="1050" dirty="0">
                          <a:latin typeface="游明朝" panose="02020400000000000000" pitchFamily="18" charset="-128"/>
                          <a:ea typeface="游明朝" panose="02020400000000000000" pitchFamily="18" charset="-128"/>
                        </a:rPr>
                        <a:t>：磁性ナノ粒子 （</a:t>
                      </a:r>
                      <a:r>
                        <a:rPr kumimoji="1" lang="en-US" altLang="ja-JP" sz="1050" dirty="0">
                          <a:latin typeface="游明朝" panose="02020400000000000000" pitchFamily="18" charset="-128"/>
                          <a:ea typeface="游明朝" panose="02020400000000000000" pitchFamily="18" charset="-128"/>
                        </a:rPr>
                        <a:t>MNP</a:t>
                      </a:r>
                      <a:r>
                        <a:rPr lang="ja-JP" altLang="en-US" sz="1050" dirty="0">
                          <a:latin typeface="游明朝" panose="02020400000000000000" pitchFamily="18" charset="-128"/>
                          <a:ea typeface="游明朝" panose="02020400000000000000" pitchFamily="18" charset="-128"/>
                        </a:rPr>
                        <a:t>）</a:t>
                      </a:r>
                      <a:endParaRPr kumimoji="1" lang="en-US" altLang="ja-JP" sz="1050" dirty="0">
                        <a:latin typeface="游明朝" panose="02020400000000000000" pitchFamily="18" charset="-128"/>
                        <a:ea typeface="游明朝" panose="02020400000000000000" pitchFamily="18" charset="-128"/>
                      </a:endParaRPr>
                    </a:p>
                  </p:txBody>
                </p:sp>
                <p:sp>
                  <p:nvSpPr>
                    <p:cNvPr id="42" name="星 7 10">
                      <a:extLst>
                        <a:ext uri="{FF2B5EF4-FFF2-40B4-BE49-F238E27FC236}">
                          <a16:creationId xmlns:a16="http://schemas.microsoft.com/office/drawing/2014/main" id="{EB607722-B4BF-71E7-7DBC-71176F1BA114}"/>
                        </a:ext>
                      </a:extLst>
                    </p:cNvPr>
                    <p:cNvSpPr/>
                    <p:nvPr/>
                  </p:nvSpPr>
                  <p:spPr>
                    <a:xfrm>
                      <a:off x="2506420" y="5770100"/>
                      <a:ext cx="258023" cy="254998"/>
                    </a:xfrm>
                    <a:prstGeom prst="star7">
                      <a:avLst/>
                    </a:prstGeom>
                    <a:solidFill>
                      <a:schemeClr val="accent2">
                        <a:lumMod val="50000"/>
                      </a:schemeClr>
                    </a:solidFill>
                    <a:ln>
                      <a:solidFill>
                        <a:schemeClr val="tx1"/>
                      </a:solidFill>
                    </a:ln>
                    <a:scene3d>
                      <a:camera prst="orthographicFront"/>
                      <a:lightRig rig="threePt" dir="t"/>
                    </a:scene3d>
                    <a:sp3d extrusionH="76200">
                      <a:bevelT w="1651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ja-JP" altLang="en-US" sz="700" dirty="0">
                        <a:latin typeface="游明朝" panose="02020400000000000000" pitchFamily="18" charset="-128"/>
                        <a:ea typeface="游明朝" panose="02020400000000000000" pitchFamily="18" charset="-128"/>
                      </a:endParaRPr>
                    </a:p>
                  </p:txBody>
                </p:sp>
              </p:grpSp>
            </p:grpSp>
          </p:grpSp>
          <p:sp>
            <p:nvSpPr>
              <p:cNvPr id="35" name="テキスト ボックス 34">
                <a:extLst>
                  <a:ext uri="{FF2B5EF4-FFF2-40B4-BE49-F238E27FC236}">
                    <a16:creationId xmlns:a16="http://schemas.microsoft.com/office/drawing/2014/main" id="{20059634-56B7-AD56-4E71-4BDD61626A77}"/>
                  </a:ext>
                </a:extLst>
              </p:cNvPr>
              <p:cNvSpPr txBox="1"/>
              <p:nvPr/>
            </p:nvSpPr>
            <p:spPr>
              <a:xfrm>
                <a:off x="5640850" y="5497682"/>
                <a:ext cx="1296224" cy="338554"/>
              </a:xfrm>
              <a:prstGeom prst="rect">
                <a:avLst/>
              </a:prstGeom>
              <a:noFill/>
            </p:spPr>
            <p:txBody>
              <a:bodyPr wrap="square" rtlCol="0">
                <a:spAutoFit/>
              </a:bodyPr>
              <a:lstStyle/>
              <a:p>
                <a:pPr algn="ctr"/>
                <a:r>
                  <a:rPr kumimoji="1" lang="ja-JP" altLang="en-US" sz="1600" dirty="0">
                    <a:latin typeface="游明朝" panose="02020400000000000000" pitchFamily="18" charset="-128"/>
                    <a:ea typeface="游明朝" panose="02020400000000000000" pitchFamily="18" charset="-128"/>
                  </a:rPr>
                  <a:t>画像再構成</a:t>
                </a:r>
              </a:p>
            </p:txBody>
          </p:sp>
        </p:grpSp>
        <p:sp>
          <p:nvSpPr>
            <p:cNvPr id="31" name="テキスト ボックス 30">
              <a:extLst>
                <a:ext uri="{FF2B5EF4-FFF2-40B4-BE49-F238E27FC236}">
                  <a16:creationId xmlns:a16="http://schemas.microsoft.com/office/drawing/2014/main" id="{313ACDB8-2282-CEFB-E677-1A366D166E1C}"/>
                </a:ext>
              </a:extLst>
            </p:cNvPr>
            <p:cNvSpPr txBox="1"/>
            <p:nvPr/>
          </p:nvSpPr>
          <p:spPr>
            <a:xfrm>
              <a:off x="7545606" y="5960588"/>
              <a:ext cx="2035731" cy="307777"/>
            </a:xfrm>
            <a:prstGeom prst="rect">
              <a:avLst/>
            </a:prstGeom>
            <a:noFill/>
          </p:spPr>
          <p:txBody>
            <a:bodyPr wrap="square" rtlCol="0">
              <a:spAutoFit/>
            </a:bodyPr>
            <a:lstStyle/>
            <a:p>
              <a:pPr algn="ctr"/>
              <a:r>
                <a:rPr lang="ja-JP" altLang="en-US" sz="1400" dirty="0">
                  <a:latin typeface="游明朝" panose="02020400000000000000" pitchFamily="18" charset="-128"/>
                  <a:ea typeface="游明朝" panose="02020400000000000000" pitchFamily="18" charset="-128"/>
                </a:rPr>
                <a:t>理想的な再構成</a:t>
              </a:r>
              <a:endParaRPr kumimoji="1" lang="ja-JP" altLang="en-US" sz="1400" dirty="0">
                <a:latin typeface="游明朝" panose="02020400000000000000" pitchFamily="18" charset="-128"/>
                <a:ea typeface="游明朝" panose="02020400000000000000" pitchFamily="18" charset="-128"/>
              </a:endParaRPr>
            </a:p>
          </p:txBody>
        </p:sp>
      </p:grpSp>
      <p:sp>
        <p:nvSpPr>
          <p:cNvPr id="50" name="下矢印 48">
            <a:extLst>
              <a:ext uri="{FF2B5EF4-FFF2-40B4-BE49-F238E27FC236}">
                <a16:creationId xmlns:a16="http://schemas.microsoft.com/office/drawing/2014/main" id="{4D8054C7-9660-262D-A5EC-F2BC9DE8CF89}"/>
              </a:ext>
            </a:extLst>
          </p:cNvPr>
          <p:cNvSpPr/>
          <p:nvPr/>
        </p:nvSpPr>
        <p:spPr>
          <a:xfrm>
            <a:off x="6096000" y="3477426"/>
            <a:ext cx="348031" cy="6348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52" name="テキスト ボックス 51">
            <a:extLst>
              <a:ext uri="{FF2B5EF4-FFF2-40B4-BE49-F238E27FC236}">
                <a16:creationId xmlns:a16="http://schemas.microsoft.com/office/drawing/2014/main" id="{9996A5E9-8D9C-55C8-34BB-7AD2472D4E23}"/>
              </a:ext>
            </a:extLst>
          </p:cNvPr>
          <p:cNvSpPr txBox="1"/>
          <p:nvPr/>
        </p:nvSpPr>
        <p:spPr>
          <a:xfrm>
            <a:off x="367268" y="6312390"/>
            <a:ext cx="10871779" cy="461665"/>
          </a:xfrm>
          <a:prstGeom prst="rect">
            <a:avLst/>
          </a:prstGeom>
          <a:noFill/>
        </p:spPr>
        <p:txBody>
          <a:bodyPr wrap="square">
            <a:spAutoFit/>
          </a:bodyPr>
          <a:lstStyle/>
          <a:p>
            <a:r>
              <a:rPr kumimoji="1" lang="ja-JP" altLang="en-US" sz="2000">
                <a:latin typeface="游ゴシック" panose="020B0400000000000000" pitchFamily="50" charset="-128"/>
                <a:ea typeface="游ゴシック" panose="020B0400000000000000" pitchFamily="50" charset="-128"/>
              </a:rPr>
              <a:t>⇒しかし、巨大</a:t>
            </a:r>
            <a:r>
              <a:rPr kumimoji="1" lang="ja-JP" altLang="en-US" sz="2000" dirty="0">
                <a:latin typeface="游ゴシック" panose="020B0400000000000000" pitchFamily="50" charset="-128"/>
                <a:ea typeface="游ゴシック" panose="020B0400000000000000" pitchFamily="50" charset="-128"/>
              </a:rPr>
              <a:t>なコイル･電源</a:t>
            </a:r>
            <a:r>
              <a:rPr kumimoji="1" lang="ja-JP" altLang="en-US" sz="2000">
                <a:latin typeface="游ゴシック" panose="020B0400000000000000" pitchFamily="50" charset="-128"/>
                <a:ea typeface="游ゴシック" panose="020B0400000000000000" pitchFamily="50" charset="-128"/>
              </a:rPr>
              <a:t>が必要になる</a:t>
            </a:r>
            <a:r>
              <a:rPr kumimoji="1" lang="en-US" altLang="ja-JP" sz="2000">
                <a:latin typeface="游ゴシック" panose="020B0400000000000000" pitchFamily="50" charset="-128"/>
                <a:ea typeface="游ゴシック" panose="020B0400000000000000" pitchFamily="50" charset="-128"/>
              </a:rPr>
              <a:t>...</a:t>
            </a:r>
            <a:r>
              <a:rPr kumimoji="1" lang="ja-JP" altLang="en-US" sz="2000">
                <a:latin typeface="游ゴシック" panose="020B0400000000000000" pitchFamily="50" charset="-128"/>
                <a:ea typeface="游ゴシック" panose="020B0400000000000000" pitchFamily="50" charset="-128"/>
              </a:rPr>
              <a:t> </a:t>
            </a:r>
            <a:r>
              <a:rPr kumimoji="1" lang="en-US" altLang="ja-JP" sz="2400" b="1">
                <a:solidFill>
                  <a:srgbClr val="FF0000"/>
                </a:solidFill>
                <a:latin typeface="游明朝" panose="02020400000000000000" pitchFamily="18" charset="-128"/>
                <a:ea typeface="游明朝" panose="02020400000000000000" pitchFamily="18" charset="-128"/>
              </a:rPr>
              <a:t>(</a:t>
            </a:r>
            <a:r>
              <a:rPr kumimoji="1" lang="ja-JP" altLang="en-US" sz="2400" b="1">
                <a:solidFill>
                  <a:srgbClr val="FF0000"/>
                </a:solidFill>
                <a:latin typeface="游明朝" panose="02020400000000000000" pitchFamily="18" charset="-128"/>
                <a:ea typeface="游明朝" panose="02020400000000000000" pitchFamily="18" charset="-128"/>
              </a:rPr>
              <a:t>大型化、コストパフォーマンスが悪い</a:t>
            </a:r>
            <a:r>
              <a:rPr kumimoji="1" lang="en-US" altLang="ja-JP" sz="2400" b="1">
                <a:solidFill>
                  <a:srgbClr val="FF0000"/>
                </a:solidFill>
                <a:latin typeface="游明朝" panose="02020400000000000000" pitchFamily="18" charset="-128"/>
                <a:ea typeface="游明朝" panose="02020400000000000000" pitchFamily="18" charset="-128"/>
              </a:rPr>
              <a:t>)</a:t>
            </a:r>
          </a:p>
        </p:txBody>
      </p:sp>
      <p:sp>
        <p:nvSpPr>
          <p:cNvPr id="51" name="四角形: 角を丸くする 50">
            <a:extLst>
              <a:ext uri="{FF2B5EF4-FFF2-40B4-BE49-F238E27FC236}">
                <a16:creationId xmlns:a16="http://schemas.microsoft.com/office/drawing/2014/main" id="{06BE73A4-11F7-B9B0-6254-EEC5F61C76B4}"/>
              </a:ext>
            </a:extLst>
          </p:cNvPr>
          <p:cNvSpPr/>
          <p:nvPr/>
        </p:nvSpPr>
        <p:spPr>
          <a:xfrm>
            <a:off x="10008870" y="5890260"/>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3" name="スライド番号プレースホルダー 2">
            <a:extLst>
              <a:ext uri="{FF2B5EF4-FFF2-40B4-BE49-F238E27FC236}">
                <a16:creationId xmlns:a16="http://schemas.microsoft.com/office/drawing/2014/main" id="{F6E2E9CB-1C98-F3CF-48F7-66859AA43D7E}"/>
              </a:ext>
            </a:extLst>
          </p:cNvPr>
          <p:cNvSpPr>
            <a:spLocks noGrp="1"/>
          </p:cNvSpPr>
          <p:nvPr>
            <p:ph type="sldNum" sz="quarter" idx="12"/>
          </p:nvPr>
        </p:nvSpPr>
        <p:spPr/>
        <p:txBody>
          <a:bodyPr/>
          <a:lstStyle/>
          <a:p>
            <a:fld id="{4AD72193-2778-4F28-8FB6-2AF7846BFD67}" type="slidenum">
              <a:rPr kumimoji="1" lang="ja-JP" altLang="en-US" smtClean="0"/>
              <a:t>20</a:t>
            </a:fld>
            <a:endParaRPr kumimoji="1" lang="ja-JP" altLang="en-US"/>
          </a:p>
        </p:txBody>
      </p:sp>
    </p:spTree>
    <p:extLst>
      <p:ext uri="{BB962C8B-B14F-4D97-AF65-F5344CB8AC3E}">
        <p14:creationId xmlns:p14="http://schemas.microsoft.com/office/powerpoint/2010/main" val="941413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913C9-FE97-68CB-7D10-6EE6E23A49C9}"/>
              </a:ext>
            </a:extLst>
          </p:cNvPr>
          <p:cNvSpPr>
            <a:spLocks noGrp="1"/>
          </p:cNvSpPr>
          <p:nvPr>
            <p:ph type="title"/>
          </p:nvPr>
        </p:nvSpPr>
        <p:spPr/>
        <p:txBody>
          <a:bodyPr/>
          <a:lstStyle/>
          <a:p>
            <a:r>
              <a:rPr kumimoji="1" lang="en-US" altLang="ja-JP">
                <a:latin typeface="+mj-ea"/>
              </a:rPr>
              <a:t>MPI</a:t>
            </a:r>
            <a:r>
              <a:rPr kumimoji="1" lang="ja-JP" altLang="en-US">
                <a:latin typeface="+mj-ea"/>
              </a:rPr>
              <a:t>の問題点②</a:t>
            </a:r>
          </a:p>
        </p:txBody>
      </p:sp>
      <p:grpSp>
        <p:nvGrpSpPr>
          <p:cNvPr id="4" name="グループ化 3">
            <a:extLst>
              <a:ext uri="{FF2B5EF4-FFF2-40B4-BE49-F238E27FC236}">
                <a16:creationId xmlns:a16="http://schemas.microsoft.com/office/drawing/2014/main" id="{EF78FC18-6198-2AC5-770D-5BA87C7E378F}"/>
              </a:ext>
            </a:extLst>
          </p:cNvPr>
          <p:cNvGrpSpPr/>
          <p:nvPr/>
        </p:nvGrpSpPr>
        <p:grpSpPr>
          <a:xfrm>
            <a:off x="6749186" y="2086698"/>
            <a:ext cx="5331074" cy="2437673"/>
            <a:chOff x="5249743" y="1762357"/>
            <a:chExt cx="7528817" cy="3442607"/>
          </a:xfrm>
        </p:grpSpPr>
        <p:grpSp>
          <p:nvGrpSpPr>
            <p:cNvPr id="5" name="グループ化 4">
              <a:extLst>
                <a:ext uri="{FF2B5EF4-FFF2-40B4-BE49-F238E27FC236}">
                  <a16:creationId xmlns:a16="http://schemas.microsoft.com/office/drawing/2014/main" id="{6AC47602-0D64-37B1-13D9-642030A80E59}"/>
                </a:ext>
              </a:extLst>
            </p:cNvPr>
            <p:cNvGrpSpPr/>
            <p:nvPr/>
          </p:nvGrpSpPr>
          <p:grpSpPr>
            <a:xfrm>
              <a:off x="5249743" y="1762357"/>
              <a:ext cx="7528817" cy="3442607"/>
              <a:chOff x="2524732" y="399675"/>
              <a:chExt cx="6471617" cy="2959195"/>
            </a:xfrm>
          </p:grpSpPr>
          <p:cxnSp>
            <p:nvCxnSpPr>
              <p:cNvPr id="7" name="直線矢印コネクタ 6">
                <a:extLst>
                  <a:ext uri="{FF2B5EF4-FFF2-40B4-BE49-F238E27FC236}">
                    <a16:creationId xmlns:a16="http://schemas.microsoft.com/office/drawing/2014/main" id="{7AA17048-80AB-60A5-DD14-856B360B4081}"/>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443DE108-09F4-5260-630F-BB72D44608AF}"/>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6FE54A3-FDAC-EA7A-FC36-D78CB4EE43B3}"/>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432F818-98B9-B732-7ACF-E60BC5BAE863}"/>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95F0D67-67FC-B063-3775-3BD951964CC7}"/>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02874E1-87D7-195D-388B-95675231032B}"/>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FD267DD-5CD7-84FC-CE60-344181181420}"/>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185F09E-30CD-1DDE-D6EF-F084F177FD76}"/>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5" name="テキスト ボックス 14">
                <a:extLst>
                  <a:ext uri="{FF2B5EF4-FFF2-40B4-BE49-F238E27FC236}">
                    <a16:creationId xmlns:a16="http://schemas.microsoft.com/office/drawing/2014/main" id="{2219D0F5-8EF4-0C4A-D1EF-F1590FD3F1ED}"/>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6" name="テキスト ボックス 15">
                <a:extLst>
                  <a:ext uri="{FF2B5EF4-FFF2-40B4-BE49-F238E27FC236}">
                    <a16:creationId xmlns:a16="http://schemas.microsoft.com/office/drawing/2014/main" id="{94ACD1E4-9DAD-FDBE-D617-35C38109E9AB}"/>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7" name="テキスト ボックス 16">
                <a:extLst>
                  <a:ext uri="{FF2B5EF4-FFF2-40B4-BE49-F238E27FC236}">
                    <a16:creationId xmlns:a16="http://schemas.microsoft.com/office/drawing/2014/main" id="{77022972-B8E7-8037-CAC1-E093A2E57C0E}"/>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8" name="テキスト ボックス 17">
                <a:extLst>
                  <a:ext uri="{FF2B5EF4-FFF2-40B4-BE49-F238E27FC236}">
                    <a16:creationId xmlns:a16="http://schemas.microsoft.com/office/drawing/2014/main" id="{2C0B704E-DF1B-1ABB-9220-2D3DE23BED04}"/>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19" name="テキスト ボックス 18">
                <a:extLst>
                  <a:ext uri="{FF2B5EF4-FFF2-40B4-BE49-F238E27FC236}">
                    <a16:creationId xmlns:a16="http://schemas.microsoft.com/office/drawing/2014/main" id="{378A5228-74FE-D2E8-AD6F-D2709450844A}"/>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0" name="テキスト ボックス 19">
                <a:extLst>
                  <a:ext uri="{FF2B5EF4-FFF2-40B4-BE49-F238E27FC236}">
                    <a16:creationId xmlns:a16="http://schemas.microsoft.com/office/drawing/2014/main" id="{8B1BD528-A5FC-A3A6-D317-D9210DAD4FB8}"/>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21" name="テキスト ボックス 20">
                <a:extLst>
                  <a:ext uri="{FF2B5EF4-FFF2-40B4-BE49-F238E27FC236}">
                    <a16:creationId xmlns:a16="http://schemas.microsoft.com/office/drawing/2014/main" id="{1B4D6C46-481B-97D1-1D52-9E510C3B93D3}"/>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22" name="テキスト ボックス 21">
                <a:extLst>
                  <a:ext uri="{FF2B5EF4-FFF2-40B4-BE49-F238E27FC236}">
                    <a16:creationId xmlns:a16="http://schemas.microsoft.com/office/drawing/2014/main" id="{D16AEAE2-C2BC-1F15-4D37-AF982EBBC641}"/>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23" name="テキスト ボックス 3">
                <a:extLst>
                  <a:ext uri="{FF2B5EF4-FFF2-40B4-BE49-F238E27FC236}">
                    <a16:creationId xmlns:a16="http://schemas.microsoft.com/office/drawing/2014/main" id="{04318124-BC70-F0BA-0FCC-13617E01F202}"/>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4" name="テキスト ボックス 3">
                <a:extLst>
                  <a:ext uri="{FF2B5EF4-FFF2-40B4-BE49-F238E27FC236}">
                    <a16:creationId xmlns:a16="http://schemas.microsoft.com/office/drawing/2014/main" id="{C38EB390-55FA-D848-32E8-4B45C045E385}"/>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5" name="テキスト ボックス 3">
                <a:extLst>
                  <a:ext uri="{FF2B5EF4-FFF2-40B4-BE49-F238E27FC236}">
                    <a16:creationId xmlns:a16="http://schemas.microsoft.com/office/drawing/2014/main" id="{B30115CA-6A8B-F813-848F-787E474418A8}"/>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6" name="テキスト ボックス 3">
                <a:extLst>
                  <a:ext uri="{FF2B5EF4-FFF2-40B4-BE49-F238E27FC236}">
                    <a16:creationId xmlns:a16="http://schemas.microsoft.com/office/drawing/2014/main" id="{5C039961-2ED5-7D27-AAE8-DA352776B590}"/>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7" name="直線コネクタ 26">
                <a:extLst>
                  <a:ext uri="{FF2B5EF4-FFF2-40B4-BE49-F238E27FC236}">
                    <a16:creationId xmlns:a16="http://schemas.microsoft.com/office/drawing/2014/main" id="{8DEB3AAF-4FB5-226A-BF8C-8BC61C30A26B}"/>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AABD1EC-698F-5BD8-CE78-B4530411BDC6}"/>
                  </a:ext>
                </a:extLst>
              </p:cNvPr>
              <p:cNvSpPr txBox="1"/>
              <p:nvPr/>
            </p:nvSpPr>
            <p:spPr>
              <a:xfrm>
                <a:off x="3391268" y="399675"/>
                <a:ext cx="866315"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29" name="直線コネクタ 28">
                <a:extLst>
                  <a:ext uri="{FF2B5EF4-FFF2-40B4-BE49-F238E27FC236}">
                    <a16:creationId xmlns:a16="http://schemas.microsoft.com/office/drawing/2014/main" id="{764A7FB0-8CB2-66D9-05DD-06467B0B98D5}"/>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8AB33A48-A14A-75B8-B93C-FAE151BBECED}"/>
                  </a:ext>
                </a:extLst>
              </p:cNvPr>
              <p:cNvSpPr txBox="1"/>
              <p:nvPr/>
            </p:nvSpPr>
            <p:spPr>
              <a:xfrm>
                <a:off x="6271754" y="439038"/>
                <a:ext cx="83592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grpSp>
        <p:graphicFrame>
          <p:nvGraphicFramePr>
            <p:cNvPr id="6" name="グラフ 5">
              <a:extLst>
                <a:ext uri="{FF2B5EF4-FFF2-40B4-BE49-F238E27FC236}">
                  <a16:creationId xmlns:a16="http://schemas.microsoft.com/office/drawing/2014/main" id="{397143C7-59AB-5746-A526-8C31268AEB20}"/>
                </a:ext>
              </a:extLst>
            </p:cNvPr>
            <p:cNvGraphicFramePr>
              <a:graphicFrameLocks/>
            </p:cNvGraphicFramePr>
            <p:nvPr>
              <p:extLst>
                <p:ext uri="{D42A27DB-BD31-4B8C-83A1-F6EECF244321}">
                  <p14:modId xmlns:p14="http://schemas.microsoft.com/office/powerpoint/2010/main" val="3712926348"/>
                </p:ext>
              </p:extLst>
            </p:nvPr>
          </p:nvGraphicFramePr>
          <p:xfrm>
            <a:off x="5501886" y="3110207"/>
            <a:ext cx="3096171" cy="135891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1" name="グループ化 30">
            <a:extLst>
              <a:ext uri="{FF2B5EF4-FFF2-40B4-BE49-F238E27FC236}">
                <a16:creationId xmlns:a16="http://schemas.microsoft.com/office/drawing/2014/main" id="{E47475D0-3552-1675-2DCF-6A29A6293591}"/>
              </a:ext>
            </a:extLst>
          </p:cNvPr>
          <p:cNvGrpSpPr/>
          <p:nvPr/>
        </p:nvGrpSpPr>
        <p:grpSpPr>
          <a:xfrm>
            <a:off x="329808" y="2086698"/>
            <a:ext cx="5331074" cy="2437673"/>
            <a:chOff x="2524732" y="399675"/>
            <a:chExt cx="6471617" cy="2959195"/>
          </a:xfrm>
        </p:grpSpPr>
        <p:cxnSp>
          <p:nvCxnSpPr>
            <p:cNvPr id="32" name="直線矢印コネクタ 31">
              <a:extLst>
                <a:ext uri="{FF2B5EF4-FFF2-40B4-BE49-F238E27FC236}">
                  <a16:creationId xmlns:a16="http://schemas.microsoft.com/office/drawing/2014/main" id="{A2FA1C0A-FC88-07C0-DD36-62C491CF91B7}"/>
                </a:ext>
              </a:extLst>
            </p:cNvPr>
            <p:cNvCxnSpPr/>
            <p:nvPr/>
          </p:nvCxnSpPr>
          <p:spPr>
            <a:xfrm flipV="1">
              <a:off x="2879812" y="1190467"/>
              <a:ext cx="0" cy="1777514"/>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4EFC6B-AB2A-7EF6-F08E-C42546DEAF47}"/>
                </a:ext>
              </a:extLst>
            </p:cNvPr>
            <p:cNvCxnSpPr/>
            <p:nvPr/>
          </p:nvCxnSpPr>
          <p:spPr>
            <a:xfrm>
              <a:off x="2866376" y="2128829"/>
              <a:ext cx="227946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4" name="右中かっこ 33">
              <a:extLst>
                <a:ext uri="{FF2B5EF4-FFF2-40B4-BE49-F238E27FC236}">
                  <a16:creationId xmlns:a16="http://schemas.microsoft.com/office/drawing/2014/main" id="{62D56A58-9CCE-52AA-8BDE-B8A5A240BF20}"/>
                </a:ext>
              </a:extLst>
            </p:cNvPr>
            <p:cNvSpPr/>
            <p:nvPr/>
          </p:nvSpPr>
          <p:spPr>
            <a:xfrm rot="16200000">
              <a:off x="3346169" y="1148961"/>
              <a:ext cx="1117294" cy="2012883"/>
            </a:xfrm>
            <a:prstGeom prst="rightBrace">
              <a:avLst>
                <a:gd name="adj1" fmla="val 14804"/>
                <a:gd name="adj2" fmla="val 50000"/>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000">
                <a:latin typeface="游明朝" panose="02020400000000000000" pitchFamily="18" charset="-128"/>
                <a:ea typeface="游明朝" panose="02020400000000000000" pitchFamily="18" charset="-128"/>
                <a:cs typeface="Times New Roman" panose="02020603050405020304" pitchFamily="18" charset="0"/>
              </a:endParaRPr>
            </a:p>
          </p:txBody>
        </p:sp>
        <p:graphicFrame>
          <p:nvGraphicFramePr>
            <p:cNvPr id="35" name="グラフ 34">
              <a:extLst>
                <a:ext uri="{FF2B5EF4-FFF2-40B4-BE49-F238E27FC236}">
                  <a16:creationId xmlns:a16="http://schemas.microsoft.com/office/drawing/2014/main" id="{91F348A8-31F9-B31D-45B7-3FE2F55DD784}"/>
                </a:ext>
              </a:extLst>
            </p:cNvPr>
            <p:cNvGraphicFramePr>
              <a:graphicFrameLocks/>
            </p:cNvGraphicFramePr>
            <p:nvPr>
              <p:extLst>
                <p:ext uri="{D42A27DB-BD31-4B8C-83A1-F6EECF244321}">
                  <p14:modId xmlns:p14="http://schemas.microsoft.com/office/powerpoint/2010/main" val="1964205079"/>
                </p:ext>
              </p:extLst>
            </p:nvPr>
          </p:nvGraphicFramePr>
          <p:xfrm>
            <a:off x="2797570" y="1008943"/>
            <a:ext cx="2960592" cy="2065472"/>
          </p:xfrm>
          <a:graphic>
            <a:graphicData uri="http://schemas.openxmlformats.org/drawingml/2006/chart">
              <c:chart xmlns:c="http://schemas.openxmlformats.org/drawingml/2006/chart" xmlns:r="http://schemas.openxmlformats.org/officeDocument/2006/relationships" r:id="rId3"/>
            </a:graphicData>
          </a:graphic>
        </p:graphicFrame>
        <p:cxnSp>
          <p:nvCxnSpPr>
            <p:cNvPr id="36" name="直線矢印コネクタ 35">
              <a:extLst>
                <a:ext uri="{FF2B5EF4-FFF2-40B4-BE49-F238E27FC236}">
                  <a16:creationId xmlns:a16="http://schemas.microsoft.com/office/drawing/2014/main" id="{B254A3FA-8D5C-7777-8132-38121561019F}"/>
                </a:ext>
              </a:extLst>
            </p:cNvPr>
            <p:cNvCxnSpPr/>
            <p:nvPr/>
          </p:nvCxnSpPr>
          <p:spPr>
            <a:xfrm flipV="1">
              <a:off x="5635697" y="1190467"/>
              <a:ext cx="0" cy="1304309"/>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EE9863B-F8A7-4998-60DB-24A7DB8AA3DE}"/>
                </a:ext>
              </a:extLst>
            </p:cNvPr>
            <p:cNvCxnSpPr/>
            <p:nvPr/>
          </p:nvCxnSpPr>
          <p:spPr>
            <a:xfrm>
              <a:off x="5622262" y="2515402"/>
              <a:ext cx="2706972" cy="0"/>
            </a:xfrm>
            <a:prstGeom prst="straightConnector1">
              <a:avLst/>
            </a:prstGeom>
            <a:ln w="28575">
              <a:solidFill>
                <a:schemeClr val="bg1">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547DE27-B167-7438-4941-EEA78446FC21}"/>
                </a:ext>
              </a:extLst>
            </p:cNvPr>
            <p:cNvCxnSpPr/>
            <p:nvPr/>
          </p:nvCxnSpPr>
          <p:spPr>
            <a:xfrm flipV="1">
              <a:off x="5891500" y="1745955"/>
              <a:ext cx="0" cy="7617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60EEB01-DFF0-CDE7-DDDF-69D3B1968E93}"/>
                </a:ext>
              </a:extLst>
            </p:cNvPr>
            <p:cNvCxnSpPr/>
            <p:nvPr/>
          </p:nvCxnSpPr>
          <p:spPr>
            <a:xfrm flipV="1">
              <a:off x="6578891" y="2126851"/>
              <a:ext cx="0" cy="3808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93AC7A34-9287-A7A9-F307-1E2DC2642EFE}"/>
                </a:ext>
              </a:extLst>
            </p:cNvPr>
            <p:cNvCxnSpPr/>
            <p:nvPr/>
          </p:nvCxnSpPr>
          <p:spPr>
            <a:xfrm flipV="1">
              <a:off x="7953672" y="2380781"/>
              <a:ext cx="0" cy="12696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52715CD2-43AD-2FD2-2533-B51CF35D47CA}"/>
                </a:ext>
              </a:extLst>
            </p:cNvPr>
            <p:cNvCxnSpPr/>
            <p:nvPr/>
          </p:nvCxnSpPr>
          <p:spPr>
            <a:xfrm flipV="1">
              <a:off x="7266281" y="2318370"/>
              <a:ext cx="0" cy="1893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B557B37-1465-9D01-52E5-A4AFCDC6399F}"/>
                </a:ext>
              </a:extLst>
            </p:cNvPr>
            <p:cNvSpPr txBox="1"/>
            <p:nvPr/>
          </p:nvSpPr>
          <p:spPr>
            <a:xfrm>
              <a:off x="5739140" y="2525846"/>
              <a:ext cx="406290" cy="308239"/>
            </a:xfrm>
            <a:prstGeom prst="rect">
              <a:avLst/>
            </a:prstGeom>
            <a:noFill/>
          </p:spPr>
          <p:txBody>
            <a:bodyPr wrap="square" rtlCol="0">
              <a:spAutoFit/>
            </a:bodyPr>
            <a:lstStyle/>
            <a:p>
              <a:r>
                <a:rPr lang="en-US" altLang="ja-JP" sz="105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f</a:t>
              </a:r>
              <a:r>
                <a:rPr lang="en-US" altLang="ja-JP" sz="1050" baseline="-25000" dirty="0">
                  <a:solidFill>
                    <a:srgbClr val="FF0000"/>
                  </a:solidFill>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3" name="テキスト ボックス 42">
              <a:extLst>
                <a:ext uri="{FF2B5EF4-FFF2-40B4-BE49-F238E27FC236}">
                  <a16:creationId xmlns:a16="http://schemas.microsoft.com/office/drawing/2014/main" id="{555F0DD0-07E0-BF80-FAC5-1336CE349AD9}"/>
                </a:ext>
              </a:extLst>
            </p:cNvPr>
            <p:cNvSpPr txBox="1"/>
            <p:nvPr/>
          </p:nvSpPr>
          <p:spPr>
            <a:xfrm>
              <a:off x="6328751"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3f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4" name="テキスト ボックス 43">
              <a:extLst>
                <a:ext uri="{FF2B5EF4-FFF2-40B4-BE49-F238E27FC236}">
                  <a16:creationId xmlns:a16="http://schemas.microsoft.com/office/drawing/2014/main" id="{1E186EE5-BDF2-547C-8255-8D738C0F7520}"/>
                </a:ext>
              </a:extLst>
            </p:cNvPr>
            <p:cNvSpPr txBox="1"/>
            <p:nvPr/>
          </p:nvSpPr>
          <p:spPr>
            <a:xfrm>
              <a:off x="7056686"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5f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5" name="テキスト ボックス 44">
              <a:extLst>
                <a:ext uri="{FF2B5EF4-FFF2-40B4-BE49-F238E27FC236}">
                  <a16:creationId xmlns:a16="http://schemas.microsoft.com/office/drawing/2014/main" id="{28428BBD-0DA9-CB0F-91C5-10534ED16B26}"/>
                </a:ext>
              </a:extLst>
            </p:cNvPr>
            <p:cNvSpPr txBox="1"/>
            <p:nvPr/>
          </p:nvSpPr>
          <p:spPr>
            <a:xfrm>
              <a:off x="7784620"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7f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6" name="テキスト ボックス 45">
              <a:extLst>
                <a:ext uri="{FF2B5EF4-FFF2-40B4-BE49-F238E27FC236}">
                  <a16:creationId xmlns:a16="http://schemas.microsoft.com/office/drawing/2014/main" id="{ACFADDD9-EA59-3484-DF27-D1D3C128553F}"/>
                </a:ext>
              </a:extLst>
            </p:cNvPr>
            <p:cNvSpPr txBox="1"/>
            <p:nvPr/>
          </p:nvSpPr>
          <p:spPr>
            <a:xfrm>
              <a:off x="5964783"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2f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7" name="テキスト ボックス 46">
              <a:extLst>
                <a:ext uri="{FF2B5EF4-FFF2-40B4-BE49-F238E27FC236}">
                  <a16:creationId xmlns:a16="http://schemas.microsoft.com/office/drawing/2014/main" id="{DF551E36-1653-9099-5FEE-6A3304859A51}"/>
                </a:ext>
              </a:extLst>
            </p:cNvPr>
            <p:cNvSpPr txBox="1"/>
            <p:nvPr/>
          </p:nvSpPr>
          <p:spPr>
            <a:xfrm>
              <a:off x="6692718"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4f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sp>
          <p:nvSpPr>
            <p:cNvPr id="48" name="テキスト ボックス 47">
              <a:extLst>
                <a:ext uri="{FF2B5EF4-FFF2-40B4-BE49-F238E27FC236}">
                  <a16:creationId xmlns:a16="http://schemas.microsoft.com/office/drawing/2014/main" id="{086783C6-7BB3-CF56-FECE-AC9B77A933AB}"/>
                </a:ext>
              </a:extLst>
            </p:cNvPr>
            <p:cNvSpPr txBox="1"/>
            <p:nvPr/>
          </p:nvSpPr>
          <p:spPr>
            <a:xfrm>
              <a:off x="7420652" y="2525846"/>
              <a:ext cx="544613"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6f</a:t>
              </a:r>
              <a:r>
                <a:rPr lang="en-US" altLang="ja-JP" sz="1050" baseline="-25000" dirty="0">
                  <a:latin typeface="游明朝" panose="02020400000000000000" pitchFamily="18" charset="-128"/>
                  <a:ea typeface="游明朝" panose="02020400000000000000" pitchFamily="18" charset="-128"/>
                  <a:cs typeface="Times New Roman" panose="02020603050405020304" pitchFamily="18" charset="0"/>
                </a:rPr>
                <a:t>0</a:t>
              </a:r>
            </a:p>
          </p:txBody>
        </p:sp>
        <p:cxnSp>
          <p:nvCxnSpPr>
            <p:cNvPr id="49" name="直線コネクタ 48">
              <a:extLst>
                <a:ext uri="{FF2B5EF4-FFF2-40B4-BE49-F238E27FC236}">
                  <a16:creationId xmlns:a16="http://schemas.microsoft.com/office/drawing/2014/main" id="{C598F568-1865-883A-C511-D7F92C3F1E0A}"/>
                </a:ext>
              </a:extLst>
            </p:cNvPr>
            <p:cNvCxnSpPr/>
            <p:nvPr/>
          </p:nvCxnSpPr>
          <p:spPr>
            <a:xfrm flipV="1">
              <a:off x="5797973" y="1368344"/>
              <a:ext cx="0" cy="114255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ADC355FD-5C8C-6306-07B8-BAD22F6DC398}"/>
                </a:ext>
              </a:extLst>
            </p:cNvPr>
            <p:cNvSpPr txBox="1"/>
            <p:nvPr/>
          </p:nvSpPr>
          <p:spPr>
            <a:xfrm>
              <a:off x="3111041" y="3034373"/>
              <a:ext cx="1583969"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観測信号</a:t>
              </a:r>
            </a:p>
          </p:txBody>
        </p:sp>
        <p:sp>
          <p:nvSpPr>
            <p:cNvPr id="51" name="テキスト ボックス 50">
              <a:extLst>
                <a:ext uri="{FF2B5EF4-FFF2-40B4-BE49-F238E27FC236}">
                  <a16:creationId xmlns:a16="http://schemas.microsoft.com/office/drawing/2014/main" id="{5FB9A555-970B-E31D-E051-41881687FFA5}"/>
                </a:ext>
              </a:extLst>
            </p:cNvPr>
            <p:cNvSpPr txBox="1"/>
            <p:nvPr/>
          </p:nvSpPr>
          <p:spPr>
            <a:xfrm>
              <a:off x="5926138" y="3041291"/>
              <a:ext cx="2271891" cy="317579"/>
            </a:xfrm>
            <a:prstGeom prst="rect">
              <a:avLst/>
            </a:prstGeom>
            <a:noFill/>
          </p:spPr>
          <p:txBody>
            <a:bodyPr wrap="square" rtlCol="0">
              <a:spAutoFit/>
            </a:bodyPr>
            <a:lstStyle/>
            <a:p>
              <a:pPr algn="ctr"/>
              <a:r>
                <a:rPr lang="ja-JP" altLang="en-US" sz="1100" dirty="0">
                  <a:latin typeface="游明朝" panose="02020400000000000000" pitchFamily="18" charset="-128"/>
                  <a:ea typeface="游明朝" panose="02020400000000000000" pitchFamily="18" charset="-128"/>
                  <a:cs typeface="Times New Roman" panose="02020603050405020304" pitchFamily="18" charset="0"/>
                </a:rPr>
                <a:t>周波数成分</a:t>
              </a:r>
            </a:p>
          </p:txBody>
        </p:sp>
        <p:sp>
          <p:nvSpPr>
            <p:cNvPr id="52" name="テキスト ボックス 3">
              <a:extLst>
                <a:ext uri="{FF2B5EF4-FFF2-40B4-BE49-F238E27FC236}">
                  <a16:creationId xmlns:a16="http://schemas.microsoft.com/office/drawing/2014/main" id="{54765C47-139A-AB62-D8F9-02A5BA94D0BC}"/>
                </a:ext>
              </a:extLst>
            </p:cNvPr>
            <p:cNvSpPr txBox="1"/>
            <p:nvPr/>
          </p:nvSpPr>
          <p:spPr>
            <a:xfrm>
              <a:off x="5078935" y="1972962"/>
              <a:ext cx="570559"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t</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s</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3" name="テキスト ボックス 3">
              <a:extLst>
                <a:ext uri="{FF2B5EF4-FFF2-40B4-BE49-F238E27FC236}">
                  <a16:creationId xmlns:a16="http://schemas.microsoft.com/office/drawing/2014/main" id="{51E43D10-B2DB-15E1-2A2E-CFC18F299EEA}"/>
                </a:ext>
              </a:extLst>
            </p:cNvPr>
            <p:cNvSpPr txBox="1"/>
            <p:nvPr/>
          </p:nvSpPr>
          <p:spPr>
            <a:xfrm>
              <a:off x="8308959" y="2371957"/>
              <a:ext cx="687390"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f</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 [Hz]</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4" name="テキスト ボックス 3">
              <a:extLst>
                <a:ext uri="{FF2B5EF4-FFF2-40B4-BE49-F238E27FC236}">
                  <a16:creationId xmlns:a16="http://schemas.microsoft.com/office/drawing/2014/main" id="{FCCA893B-5A9C-8C1C-5AE8-D20A06364C46}"/>
                </a:ext>
              </a:extLst>
            </p:cNvPr>
            <p:cNvSpPr txBox="1"/>
            <p:nvPr/>
          </p:nvSpPr>
          <p:spPr>
            <a:xfrm>
              <a:off x="5305915"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5" name="テキスト ボックス 3">
              <a:extLst>
                <a:ext uri="{FF2B5EF4-FFF2-40B4-BE49-F238E27FC236}">
                  <a16:creationId xmlns:a16="http://schemas.microsoft.com/office/drawing/2014/main" id="{E3F39B46-1A18-F8F3-49D4-8A7031CB987D}"/>
                </a:ext>
              </a:extLst>
            </p:cNvPr>
            <p:cNvSpPr txBox="1"/>
            <p:nvPr/>
          </p:nvSpPr>
          <p:spPr>
            <a:xfrm>
              <a:off x="2524732" y="913590"/>
              <a:ext cx="667714" cy="317580"/>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100" i="1" dirty="0">
                  <a:latin typeface="游明朝" panose="02020400000000000000" pitchFamily="18" charset="-128"/>
                  <a:ea typeface="游明朝" panose="02020400000000000000" pitchFamily="18" charset="-128"/>
                  <a:cs typeface="Times New Roman" panose="02020603050405020304" pitchFamily="18" charset="0"/>
                </a:rPr>
                <a:t>V </a:t>
              </a:r>
              <a:r>
                <a:rPr lang="en-US" altLang="ja-JP" sz="1100" dirty="0">
                  <a:latin typeface="游明朝" panose="02020400000000000000" pitchFamily="18" charset="-128"/>
                  <a:ea typeface="游明朝" panose="02020400000000000000" pitchFamily="18" charset="-128"/>
                  <a:cs typeface="Times New Roman" panose="02020603050405020304" pitchFamily="18" charset="0"/>
                </a:rPr>
                <a:t>[V]</a:t>
              </a:r>
              <a:endParaRPr lang="ja-JP" altLang="en-US" sz="1100" dirty="0">
                <a:latin typeface="游明朝" panose="02020400000000000000" pitchFamily="18" charset="-128"/>
                <a:ea typeface="游明朝" panose="02020400000000000000" pitchFamily="18" charset="-128"/>
                <a:cs typeface="Times New Roman" panose="02020603050405020304" pitchFamily="18" charset="0"/>
              </a:endParaRPr>
            </a:p>
          </p:txBody>
        </p:sp>
        <p:cxnSp>
          <p:nvCxnSpPr>
            <p:cNvPr id="56" name="直線コネクタ 55">
              <a:extLst>
                <a:ext uri="{FF2B5EF4-FFF2-40B4-BE49-F238E27FC236}">
                  <a16:creationId xmlns:a16="http://schemas.microsoft.com/office/drawing/2014/main" id="{B91CA263-C06F-19CE-9ADF-75596AADC655}"/>
                </a:ext>
              </a:extLst>
            </p:cNvPr>
            <p:cNvCxnSpPr/>
            <p:nvPr/>
          </p:nvCxnSpPr>
          <p:spPr>
            <a:xfrm>
              <a:off x="3044224" y="540944"/>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65602102-AD2A-BF52-A4C8-A7EA24217390}"/>
                </a:ext>
              </a:extLst>
            </p:cNvPr>
            <p:cNvSpPr txBox="1"/>
            <p:nvPr/>
          </p:nvSpPr>
          <p:spPr>
            <a:xfrm>
              <a:off x="3391267" y="399675"/>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58" name="テキスト ボックス 57">
              <a:extLst>
                <a:ext uri="{FF2B5EF4-FFF2-40B4-BE49-F238E27FC236}">
                  <a16:creationId xmlns:a16="http://schemas.microsoft.com/office/drawing/2014/main" id="{E452175A-84A5-760A-65BC-F9241ACBAB8A}"/>
                </a:ext>
              </a:extLst>
            </p:cNvPr>
            <p:cNvSpPr txBox="1"/>
            <p:nvPr/>
          </p:nvSpPr>
          <p:spPr>
            <a:xfrm>
              <a:off x="3377614" y="689868"/>
              <a:ext cx="986257"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59" name="直線コネクタ 58">
              <a:extLst>
                <a:ext uri="{FF2B5EF4-FFF2-40B4-BE49-F238E27FC236}">
                  <a16:creationId xmlns:a16="http://schemas.microsoft.com/office/drawing/2014/main" id="{FB70DAA0-1ABC-D3D2-6F43-A72512DC67DB}"/>
                </a:ext>
              </a:extLst>
            </p:cNvPr>
            <p:cNvCxnSpPr/>
            <p:nvPr/>
          </p:nvCxnSpPr>
          <p:spPr>
            <a:xfrm>
              <a:off x="3044224" y="811093"/>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AA91FE6-AEA9-0247-7594-069EEADD470E}"/>
                </a:ext>
              </a:extLst>
            </p:cNvPr>
            <p:cNvCxnSpPr/>
            <p:nvPr/>
          </p:nvCxnSpPr>
          <p:spPr>
            <a:xfrm>
              <a:off x="5924709" y="580307"/>
              <a:ext cx="368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CF5D6158-BC9C-EC0F-A969-E0EC952FB825}"/>
                </a:ext>
              </a:extLst>
            </p:cNvPr>
            <p:cNvSpPr txBox="1"/>
            <p:nvPr/>
          </p:nvSpPr>
          <p:spPr>
            <a:xfrm>
              <a:off x="6271752" y="439038"/>
              <a:ext cx="866314" cy="308239"/>
            </a:xfrm>
            <a:prstGeom prst="rect">
              <a:avLst/>
            </a:prstGeom>
            <a:noFill/>
          </p:spPr>
          <p:txBody>
            <a:bodyPr wrap="square" rtlCol="0">
              <a:spAutoFit/>
            </a:bodyPr>
            <a:lstStyle/>
            <a:p>
              <a:r>
                <a:rPr lang="en-US" altLang="ja-JP" sz="1050" dirty="0">
                  <a:latin typeface="游明朝" panose="02020400000000000000" pitchFamily="18" charset="-128"/>
                  <a:ea typeface="游明朝" panose="02020400000000000000" pitchFamily="18" charset="-128"/>
                  <a:cs typeface="Times New Roman" panose="02020603050405020304" pitchFamily="18" charset="0"/>
                </a:rPr>
                <a:t>MNP</a:t>
              </a:r>
              <a:endParaRPr lang="ja-JP" altLang="en-US" sz="105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62" name="テキスト ボックス 61">
              <a:extLst>
                <a:ext uri="{FF2B5EF4-FFF2-40B4-BE49-F238E27FC236}">
                  <a16:creationId xmlns:a16="http://schemas.microsoft.com/office/drawing/2014/main" id="{ED02A827-EC99-530C-809B-DD69789D8D48}"/>
                </a:ext>
              </a:extLst>
            </p:cNvPr>
            <p:cNvSpPr txBox="1"/>
            <p:nvPr/>
          </p:nvSpPr>
          <p:spPr>
            <a:xfrm>
              <a:off x="6296238" y="689733"/>
              <a:ext cx="965580" cy="308239"/>
            </a:xfrm>
            <a:prstGeom prst="rect">
              <a:avLst/>
            </a:prstGeom>
            <a:noFill/>
          </p:spPr>
          <p:txBody>
            <a:bodyPr wrap="square" rtlCol="0">
              <a:spAutoFit/>
            </a:bodyPr>
            <a:lstStyle/>
            <a:p>
              <a:r>
                <a:rPr lang="ja-JP" altLang="en-US" sz="1050" dirty="0">
                  <a:latin typeface="游明朝" panose="02020400000000000000" pitchFamily="18" charset="-128"/>
                  <a:ea typeface="游明朝" panose="02020400000000000000" pitchFamily="18" charset="-128"/>
                  <a:cs typeface="Times New Roman" panose="02020603050405020304" pitchFamily="18" charset="0"/>
                </a:rPr>
                <a:t>交番磁場</a:t>
              </a:r>
            </a:p>
          </p:txBody>
        </p:sp>
        <p:cxnSp>
          <p:nvCxnSpPr>
            <p:cNvPr id="63" name="直線コネクタ 62">
              <a:extLst>
                <a:ext uri="{FF2B5EF4-FFF2-40B4-BE49-F238E27FC236}">
                  <a16:creationId xmlns:a16="http://schemas.microsoft.com/office/drawing/2014/main" id="{A7B624A5-7842-6069-846A-60897D9CC490}"/>
                </a:ext>
              </a:extLst>
            </p:cNvPr>
            <p:cNvCxnSpPr/>
            <p:nvPr/>
          </p:nvCxnSpPr>
          <p:spPr>
            <a:xfrm>
              <a:off x="5924709" y="850456"/>
              <a:ext cx="368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4" name="テキスト ボックス 63">
            <a:extLst>
              <a:ext uri="{FF2B5EF4-FFF2-40B4-BE49-F238E27FC236}">
                <a16:creationId xmlns:a16="http://schemas.microsoft.com/office/drawing/2014/main" id="{64556E73-81E3-D7EE-A28C-205A6607C61C}"/>
              </a:ext>
            </a:extLst>
          </p:cNvPr>
          <p:cNvSpPr txBox="1"/>
          <p:nvPr/>
        </p:nvSpPr>
        <p:spPr>
          <a:xfrm>
            <a:off x="1337309" y="5195662"/>
            <a:ext cx="1512007" cy="400110"/>
          </a:xfrm>
          <a:prstGeom prst="rect">
            <a:avLst/>
          </a:prstGeom>
          <a:noFill/>
        </p:spPr>
        <p:txBody>
          <a:bodyPr wrap="square" rtlCol="0">
            <a:spAutoFit/>
          </a:bodyPr>
          <a:lstStyle/>
          <a:p>
            <a:pPr algn="ctr"/>
            <a:r>
              <a:rPr kumimoji="1" lang="ja-JP" altLang="en-US" sz="2000" dirty="0">
                <a:latin typeface="游ゴシック" panose="020B0400000000000000" pitchFamily="50" charset="-128"/>
                <a:ea typeface="游ゴシック" panose="020B0400000000000000" pitchFamily="50" charset="-128"/>
              </a:rPr>
              <a:t>磁化信号</a:t>
            </a:r>
            <a:endParaRPr kumimoji="1" lang="en-US" altLang="ja-JP" sz="2000" dirty="0">
              <a:latin typeface="游ゴシック" panose="020B0400000000000000" pitchFamily="50" charset="-128"/>
              <a:ea typeface="游ゴシック" panose="020B0400000000000000" pitchFamily="50" charset="-128"/>
            </a:endParaRPr>
          </a:p>
        </p:txBody>
      </p:sp>
      <p:grpSp>
        <p:nvGrpSpPr>
          <p:cNvPr id="65" name="グループ化 64">
            <a:extLst>
              <a:ext uri="{FF2B5EF4-FFF2-40B4-BE49-F238E27FC236}">
                <a16:creationId xmlns:a16="http://schemas.microsoft.com/office/drawing/2014/main" id="{EE81D4B4-FBAA-08EA-A467-FBA58161FBFB}"/>
              </a:ext>
            </a:extLst>
          </p:cNvPr>
          <p:cNvGrpSpPr/>
          <p:nvPr/>
        </p:nvGrpSpPr>
        <p:grpSpPr>
          <a:xfrm>
            <a:off x="2910901" y="5179324"/>
            <a:ext cx="1850995" cy="400110"/>
            <a:chOff x="5824832" y="5784434"/>
            <a:chExt cx="1850995" cy="400110"/>
          </a:xfrm>
        </p:grpSpPr>
        <p:sp>
          <p:nvSpPr>
            <p:cNvPr id="66" name="テキスト ボックス 65">
              <a:extLst>
                <a:ext uri="{FF2B5EF4-FFF2-40B4-BE49-F238E27FC236}">
                  <a16:creationId xmlns:a16="http://schemas.microsoft.com/office/drawing/2014/main" id="{974EBF30-3B6D-BEF3-0804-E94CF9043044}"/>
                </a:ext>
              </a:extLst>
            </p:cNvPr>
            <p:cNvSpPr txBox="1"/>
            <p:nvPr/>
          </p:nvSpPr>
          <p:spPr>
            <a:xfrm>
              <a:off x="6163820" y="5784434"/>
              <a:ext cx="1512007" cy="400110"/>
            </a:xfrm>
            <a:prstGeom prst="rect">
              <a:avLst/>
            </a:prstGeom>
            <a:noFill/>
          </p:spPr>
          <p:txBody>
            <a:bodyPr wrap="square" rtlCol="0">
              <a:spAutoFit/>
            </a:bodyPr>
            <a:lstStyle/>
            <a:p>
              <a:pPr algn="ctr"/>
              <a:r>
                <a:rPr kumimoji="1" lang="ja-JP" altLang="en-US" sz="2000" dirty="0">
                  <a:solidFill>
                    <a:srgbClr val="FF0000"/>
                  </a:solidFill>
                  <a:latin typeface="游ゴシック" panose="020B0400000000000000" pitchFamily="50" charset="-128"/>
                  <a:ea typeface="游ゴシック" panose="020B0400000000000000" pitchFamily="50" charset="-128"/>
                </a:rPr>
                <a:t>交番磁場</a:t>
              </a:r>
              <a:endParaRPr kumimoji="1" lang="en-US" altLang="ja-JP" sz="2000" dirty="0">
                <a:solidFill>
                  <a:srgbClr val="FF0000"/>
                </a:solidFill>
                <a:latin typeface="游ゴシック" panose="020B0400000000000000" pitchFamily="50" charset="-128"/>
                <a:ea typeface="游ゴシック" panose="020B0400000000000000" pitchFamily="50" charset="-128"/>
              </a:endParaRPr>
            </a:p>
          </p:txBody>
        </p:sp>
        <p:sp>
          <p:nvSpPr>
            <p:cNvPr id="67" name="加算記号 205">
              <a:extLst>
                <a:ext uri="{FF2B5EF4-FFF2-40B4-BE49-F238E27FC236}">
                  <a16:creationId xmlns:a16="http://schemas.microsoft.com/office/drawing/2014/main" id="{CB8A9FF0-F916-AE1D-C1DC-9E93204BAB8E}"/>
                </a:ext>
              </a:extLst>
            </p:cNvPr>
            <p:cNvSpPr/>
            <p:nvPr/>
          </p:nvSpPr>
          <p:spPr>
            <a:xfrm>
              <a:off x="5824832" y="5832859"/>
              <a:ext cx="303260" cy="303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68" name="テキスト ボックス 67">
            <a:extLst>
              <a:ext uri="{FF2B5EF4-FFF2-40B4-BE49-F238E27FC236}">
                <a16:creationId xmlns:a16="http://schemas.microsoft.com/office/drawing/2014/main" id="{D7A2C078-F8F3-31AC-8A82-01969A8353B6}"/>
              </a:ext>
            </a:extLst>
          </p:cNvPr>
          <p:cNvSpPr txBox="1"/>
          <p:nvPr/>
        </p:nvSpPr>
        <p:spPr>
          <a:xfrm>
            <a:off x="7972330" y="5190124"/>
            <a:ext cx="3109753" cy="400110"/>
          </a:xfrm>
          <a:prstGeom prst="rect">
            <a:avLst/>
          </a:prstGeom>
          <a:noFill/>
        </p:spPr>
        <p:txBody>
          <a:bodyPr wrap="square" rtlCol="0">
            <a:spAutoFit/>
          </a:bodyPr>
          <a:lstStyle/>
          <a:p>
            <a:pPr algn="ctr"/>
            <a:r>
              <a:rPr lang="ja-JP" altLang="en-US" sz="2000">
                <a:latin typeface="游ゴシック" panose="020B0400000000000000" pitchFamily="50" charset="-128"/>
                <a:ea typeface="游ゴシック" panose="020B0400000000000000" pitchFamily="50" charset="-128"/>
              </a:rPr>
              <a:t>信号処理後の</a:t>
            </a:r>
            <a:r>
              <a:rPr kumimoji="1" lang="ja-JP" altLang="en-US" sz="2000">
                <a:latin typeface="游ゴシック" panose="020B0400000000000000" pitchFamily="50" charset="-128"/>
                <a:ea typeface="游ゴシック" panose="020B0400000000000000" pitchFamily="50" charset="-128"/>
              </a:rPr>
              <a:t>磁化</a:t>
            </a:r>
            <a:r>
              <a:rPr kumimoji="1" lang="ja-JP" altLang="en-US" sz="2000" dirty="0">
                <a:latin typeface="游ゴシック" panose="020B0400000000000000" pitchFamily="50" charset="-128"/>
                <a:ea typeface="游ゴシック" panose="020B0400000000000000" pitchFamily="50" charset="-128"/>
              </a:rPr>
              <a:t>信号</a:t>
            </a:r>
            <a:endParaRPr kumimoji="1" lang="en-US" altLang="ja-JP" sz="2000" dirty="0">
              <a:latin typeface="游ゴシック" panose="020B0400000000000000" pitchFamily="50" charset="-128"/>
              <a:ea typeface="游ゴシック" panose="020B0400000000000000" pitchFamily="50" charset="-128"/>
            </a:endParaRPr>
          </a:p>
        </p:txBody>
      </p:sp>
      <p:sp>
        <p:nvSpPr>
          <p:cNvPr id="69" name="矢印: 右 298">
            <a:extLst>
              <a:ext uri="{FF2B5EF4-FFF2-40B4-BE49-F238E27FC236}">
                <a16:creationId xmlns:a16="http://schemas.microsoft.com/office/drawing/2014/main" id="{93F82F10-EF32-B2CE-7B7C-2215BCCE0B6E}"/>
              </a:ext>
            </a:extLst>
          </p:cNvPr>
          <p:cNvSpPr/>
          <p:nvPr/>
        </p:nvSpPr>
        <p:spPr>
          <a:xfrm>
            <a:off x="5773156" y="3200814"/>
            <a:ext cx="840362" cy="729620"/>
          </a:xfrm>
          <a:prstGeom prst="rightArrow">
            <a:avLst/>
          </a:prstGeom>
          <a:solidFill>
            <a:schemeClr val="accent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0" name="テキスト ボックス 69">
            <a:extLst>
              <a:ext uri="{FF2B5EF4-FFF2-40B4-BE49-F238E27FC236}">
                <a16:creationId xmlns:a16="http://schemas.microsoft.com/office/drawing/2014/main" id="{E27CCCC3-78AA-0CA6-DD1F-7F1F6A3D9AE5}"/>
              </a:ext>
            </a:extLst>
          </p:cNvPr>
          <p:cNvSpPr txBox="1"/>
          <p:nvPr/>
        </p:nvSpPr>
        <p:spPr>
          <a:xfrm>
            <a:off x="6673665" y="6052843"/>
            <a:ext cx="4840349" cy="461665"/>
          </a:xfrm>
          <a:prstGeom prst="rect">
            <a:avLst/>
          </a:prstGeom>
          <a:noFill/>
        </p:spPr>
        <p:txBody>
          <a:bodyPr wrap="square" rtlCol="0">
            <a:spAutoFit/>
          </a:bodyPr>
          <a:lstStyle/>
          <a:p>
            <a:pPr algn="ctr"/>
            <a:r>
              <a:rPr lang="ja-JP" altLang="en-US" sz="2000" b="1" dirty="0">
                <a:latin typeface="游ゴシック" panose="020B0400000000000000" pitchFamily="50" charset="-128"/>
                <a:ea typeface="游ゴシック" panose="020B0400000000000000" pitchFamily="50" charset="-128"/>
              </a:rPr>
              <a:t>問題点②</a:t>
            </a:r>
            <a:r>
              <a:rPr lang="en-US" altLang="ja-JP" sz="2400" b="1" dirty="0">
                <a:solidFill>
                  <a:srgbClr val="FF0000"/>
                </a:solidFill>
                <a:latin typeface="游明朝" panose="02020400000000000000" pitchFamily="18" charset="-128"/>
                <a:ea typeface="游明朝" panose="02020400000000000000" pitchFamily="18" charset="-128"/>
              </a:rPr>
              <a:t>SN</a:t>
            </a:r>
            <a:r>
              <a:rPr lang="ja-JP" altLang="en-US" sz="2400" b="1" dirty="0">
                <a:solidFill>
                  <a:srgbClr val="FF0000"/>
                </a:solidFill>
                <a:latin typeface="游明朝" panose="02020400000000000000" pitchFamily="18" charset="-128"/>
                <a:ea typeface="游明朝" panose="02020400000000000000" pitchFamily="18" charset="-128"/>
              </a:rPr>
              <a:t>比</a:t>
            </a:r>
            <a:r>
              <a:rPr lang="ja-JP" altLang="en-US" sz="2400" b="1">
                <a:solidFill>
                  <a:srgbClr val="FF0000"/>
                </a:solidFill>
                <a:latin typeface="游明朝" panose="02020400000000000000" pitchFamily="18" charset="-128"/>
                <a:ea typeface="游明朝" panose="02020400000000000000" pitchFamily="18" charset="-128"/>
              </a:rPr>
              <a:t>の劣化</a:t>
            </a:r>
            <a:r>
              <a:rPr lang="en-US" altLang="ja-JP" sz="2400" b="1">
                <a:solidFill>
                  <a:srgbClr val="FF0000"/>
                </a:solidFill>
                <a:latin typeface="游明朝" panose="02020400000000000000" pitchFamily="18" charset="-128"/>
                <a:ea typeface="游明朝" panose="02020400000000000000" pitchFamily="18" charset="-128"/>
              </a:rPr>
              <a:t>(</a:t>
            </a:r>
            <a:r>
              <a:rPr lang="ja-JP" altLang="en-US" sz="2400" b="1">
                <a:solidFill>
                  <a:srgbClr val="FF0000"/>
                </a:solidFill>
                <a:latin typeface="游明朝" panose="02020400000000000000" pitchFamily="18" charset="-128"/>
                <a:ea typeface="游明朝" panose="02020400000000000000" pitchFamily="18" charset="-128"/>
              </a:rPr>
              <a:t>画質が悪い</a:t>
            </a:r>
            <a:r>
              <a:rPr lang="en-US" altLang="ja-JP" sz="2400" b="1">
                <a:solidFill>
                  <a:srgbClr val="FF0000"/>
                </a:solidFill>
                <a:latin typeface="游明朝" panose="02020400000000000000" pitchFamily="18" charset="-128"/>
                <a:ea typeface="游明朝" panose="02020400000000000000" pitchFamily="18" charset="-128"/>
              </a:rPr>
              <a:t>)</a:t>
            </a:r>
            <a:endParaRPr lang="ja-JP" altLang="en-US" sz="2400" b="1" dirty="0">
              <a:solidFill>
                <a:srgbClr val="FF0000"/>
              </a:solidFill>
              <a:latin typeface="游明朝" panose="02020400000000000000" pitchFamily="18" charset="-128"/>
              <a:ea typeface="游明朝" panose="02020400000000000000" pitchFamily="18" charset="-128"/>
            </a:endParaRPr>
          </a:p>
        </p:txBody>
      </p:sp>
      <p:sp>
        <p:nvSpPr>
          <p:cNvPr id="71" name="下矢印 99">
            <a:extLst>
              <a:ext uri="{FF2B5EF4-FFF2-40B4-BE49-F238E27FC236}">
                <a16:creationId xmlns:a16="http://schemas.microsoft.com/office/drawing/2014/main" id="{5B0DB553-51F2-7C54-F7DE-70A8556BE507}"/>
              </a:ext>
            </a:extLst>
          </p:cNvPr>
          <p:cNvSpPr/>
          <p:nvPr/>
        </p:nvSpPr>
        <p:spPr>
          <a:xfrm rot="16200000">
            <a:off x="6541442" y="6153334"/>
            <a:ext cx="348031" cy="2696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2" name="楕円 71">
            <a:extLst>
              <a:ext uri="{FF2B5EF4-FFF2-40B4-BE49-F238E27FC236}">
                <a16:creationId xmlns:a16="http://schemas.microsoft.com/office/drawing/2014/main" id="{71EBFE53-D357-775C-61F1-20F04E5756D1}"/>
              </a:ext>
            </a:extLst>
          </p:cNvPr>
          <p:cNvSpPr/>
          <p:nvPr/>
        </p:nvSpPr>
        <p:spPr>
          <a:xfrm>
            <a:off x="3261808" y="2658477"/>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73" name="楕円 72">
            <a:extLst>
              <a:ext uri="{FF2B5EF4-FFF2-40B4-BE49-F238E27FC236}">
                <a16:creationId xmlns:a16="http://schemas.microsoft.com/office/drawing/2014/main" id="{6BEE6E2A-B9BD-B937-F76A-CA87DFCFCD5B}"/>
              </a:ext>
            </a:extLst>
          </p:cNvPr>
          <p:cNvSpPr/>
          <p:nvPr/>
        </p:nvSpPr>
        <p:spPr>
          <a:xfrm>
            <a:off x="9398520" y="2683432"/>
            <a:ext cx="277140" cy="15189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424AA75E-EDD6-6648-9910-D4562526BD07}"/>
              </a:ext>
            </a:extLst>
          </p:cNvPr>
          <p:cNvSpPr/>
          <p:nvPr/>
        </p:nvSpPr>
        <p:spPr>
          <a:xfrm>
            <a:off x="10180142" y="5673718"/>
            <a:ext cx="1521151" cy="399065"/>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75" name="思考の吹き出し: 雲形 74">
            <a:extLst>
              <a:ext uri="{FF2B5EF4-FFF2-40B4-BE49-F238E27FC236}">
                <a16:creationId xmlns:a16="http://schemas.microsoft.com/office/drawing/2014/main" id="{69EACC58-50B7-C880-94C0-38EDC9EF92EA}"/>
              </a:ext>
            </a:extLst>
          </p:cNvPr>
          <p:cNvSpPr/>
          <p:nvPr/>
        </p:nvSpPr>
        <p:spPr>
          <a:xfrm>
            <a:off x="2236761" y="6083737"/>
            <a:ext cx="2308104" cy="604548"/>
          </a:xfrm>
          <a:prstGeom prst="cloudCallout">
            <a:avLst>
              <a:gd name="adj1" fmla="val 15282"/>
              <a:gd name="adj2" fmla="val -125254"/>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游ゴシック" panose="020B0400000000000000" pitchFamily="50" charset="-128"/>
                <a:ea typeface="游ゴシック" panose="020B0400000000000000" pitchFamily="50" charset="-128"/>
              </a:rPr>
              <a:t>粒子位置の画像化に邪魔！！</a:t>
            </a:r>
            <a:endParaRPr kumimoji="1" lang="ja-JP" altLang="en-US" sz="1200">
              <a:solidFill>
                <a:schemeClr val="tx1"/>
              </a:solidFill>
              <a:latin typeface="游ゴシック" panose="020B0400000000000000" pitchFamily="50" charset="-128"/>
              <a:ea typeface="游ゴシック" panose="020B0400000000000000" pitchFamily="50" charset="-128"/>
            </a:endParaRPr>
          </a:p>
        </p:txBody>
      </p:sp>
      <p:sp>
        <p:nvSpPr>
          <p:cNvPr id="76" name="テキスト ボックス 75">
            <a:extLst>
              <a:ext uri="{FF2B5EF4-FFF2-40B4-BE49-F238E27FC236}">
                <a16:creationId xmlns:a16="http://schemas.microsoft.com/office/drawing/2014/main" id="{3DAB1B4D-CF56-4BC7-D0E2-3471660519A7}"/>
              </a:ext>
            </a:extLst>
          </p:cNvPr>
          <p:cNvSpPr txBox="1"/>
          <p:nvPr/>
        </p:nvSpPr>
        <p:spPr>
          <a:xfrm>
            <a:off x="4920024" y="2896606"/>
            <a:ext cx="2312141" cy="338554"/>
          </a:xfrm>
          <a:prstGeom prst="rect">
            <a:avLst/>
          </a:prstGeom>
          <a:noFill/>
        </p:spPr>
        <p:txBody>
          <a:bodyPr wrap="square" rtlCol="0">
            <a:spAutoFit/>
          </a:bodyPr>
          <a:lstStyle/>
          <a:p>
            <a:pPr algn="ctr"/>
            <a:r>
              <a:rPr kumimoji="1" lang="en-US" altLang="ja-JP" sz="1600">
                <a:latin typeface="游ゴシック" panose="020B0400000000000000" pitchFamily="50" charset="-128"/>
                <a:ea typeface="游ゴシック" panose="020B0400000000000000" pitchFamily="50" charset="-128"/>
              </a:rPr>
              <a:t>f</a:t>
            </a:r>
            <a:r>
              <a:rPr kumimoji="1" lang="en-US" altLang="ja-JP" sz="1600" baseline="-25000">
                <a:latin typeface="游ゴシック" panose="020B0400000000000000" pitchFamily="50" charset="-128"/>
                <a:ea typeface="游ゴシック" panose="020B0400000000000000" pitchFamily="50" charset="-128"/>
              </a:rPr>
              <a:t>0</a:t>
            </a:r>
            <a:r>
              <a:rPr kumimoji="1" lang="en-US" altLang="ja-JP" sz="1600">
                <a:latin typeface="游ゴシック" panose="020B0400000000000000" pitchFamily="50" charset="-128"/>
                <a:ea typeface="游ゴシック" panose="020B0400000000000000" pitchFamily="50" charset="-128"/>
              </a:rPr>
              <a:t>(1</a:t>
            </a:r>
            <a:r>
              <a:rPr kumimoji="1" lang="ja-JP" altLang="en-US" sz="1600">
                <a:latin typeface="游ゴシック" panose="020B0400000000000000" pitchFamily="50" charset="-128"/>
                <a:ea typeface="游ゴシック" panose="020B0400000000000000" pitchFamily="50" charset="-128"/>
              </a:rPr>
              <a:t>次成分</a:t>
            </a:r>
            <a:r>
              <a:rPr kumimoji="1" lang="en-US" altLang="ja-JP" sz="1600">
                <a:latin typeface="游ゴシック" panose="020B0400000000000000" pitchFamily="50" charset="-128"/>
                <a:ea typeface="游ゴシック" panose="020B0400000000000000" pitchFamily="50" charset="-128"/>
              </a:rPr>
              <a:t>)</a:t>
            </a:r>
            <a:r>
              <a:rPr kumimoji="1" lang="ja-JP" altLang="en-US" sz="1600">
                <a:latin typeface="游ゴシック" panose="020B0400000000000000" pitchFamily="50" charset="-128"/>
                <a:ea typeface="游ゴシック" panose="020B0400000000000000" pitchFamily="50" charset="-128"/>
              </a:rPr>
              <a:t>を除去</a:t>
            </a:r>
            <a:endParaRPr kumimoji="1" lang="en-US" altLang="ja-JP" sz="1600" dirty="0">
              <a:latin typeface="游ゴシック" panose="020B0400000000000000" pitchFamily="50" charset="-128"/>
              <a:ea typeface="游ゴシック" panose="020B0400000000000000" pitchFamily="50" charset="-128"/>
            </a:endParaRPr>
          </a:p>
        </p:txBody>
      </p:sp>
      <p:sp>
        <p:nvSpPr>
          <p:cNvPr id="74" name="スライド番号プレースホルダー 73">
            <a:extLst>
              <a:ext uri="{FF2B5EF4-FFF2-40B4-BE49-F238E27FC236}">
                <a16:creationId xmlns:a16="http://schemas.microsoft.com/office/drawing/2014/main" id="{9CA73919-063A-DF3E-7461-D339363CFA42}"/>
              </a:ext>
            </a:extLst>
          </p:cNvPr>
          <p:cNvSpPr>
            <a:spLocks noGrp="1"/>
          </p:cNvSpPr>
          <p:nvPr>
            <p:ph type="sldNum" sz="quarter" idx="12"/>
          </p:nvPr>
        </p:nvSpPr>
        <p:spPr/>
        <p:txBody>
          <a:bodyPr/>
          <a:lstStyle/>
          <a:p>
            <a:fld id="{4AD72193-2778-4F28-8FB6-2AF7846BFD67}" type="slidenum">
              <a:rPr kumimoji="1" lang="ja-JP" altLang="en-US" smtClean="0"/>
              <a:t>21</a:t>
            </a:fld>
            <a:endParaRPr kumimoji="1" lang="ja-JP" altLang="en-US"/>
          </a:p>
        </p:txBody>
      </p:sp>
    </p:spTree>
    <p:extLst>
      <p:ext uri="{BB962C8B-B14F-4D97-AF65-F5344CB8AC3E}">
        <p14:creationId xmlns:p14="http://schemas.microsoft.com/office/powerpoint/2010/main" val="1791774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解決するための新手法</a:t>
            </a:r>
          </a:p>
        </p:txBody>
      </p:sp>
      <p:sp>
        <p:nvSpPr>
          <p:cNvPr id="5" name="テキスト ボックス 4">
            <a:extLst>
              <a:ext uri="{FF2B5EF4-FFF2-40B4-BE49-F238E27FC236}">
                <a16:creationId xmlns:a16="http://schemas.microsoft.com/office/drawing/2014/main" id="{D8B10397-FE28-442E-CBA3-328708A92637}"/>
              </a:ext>
            </a:extLst>
          </p:cNvPr>
          <p:cNvSpPr txBox="1"/>
          <p:nvPr/>
        </p:nvSpPr>
        <p:spPr>
          <a:xfrm>
            <a:off x="140246" y="5270551"/>
            <a:ext cx="7893011" cy="646331"/>
          </a:xfrm>
          <a:prstGeom prst="rect">
            <a:avLst/>
          </a:prstGeom>
          <a:noFill/>
        </p:spPr>
        <p:txBody>
          <a:bodyPr wrap="square" rtlCol="0">
            <a:spAutoFit/>
          </a:bodyPr>
          <a:lstStyle/>
          <a:p>
            <a:r>
              <a:rPr kumimoji="1" lang="ja-JP" altLang="en-US" sz="3600" b="1">
                <a:solidFill>
                  <a:srgbClr val="FF0000"/>
                </a:solidFill>
                <a:latin typeface="游明朝" panose="02020400000000000000" pitchFamily="18" charset="-128"/>
                <a:ea typeface="游明朝" panose="02020400000000000000" pitchFamily="18" charset="-128"/>
              </a:rPr>
              <a:t>超音波を使用した振動型信号検出手法</a:t>
            </a:r>
            <a:endParaRPr kumimoji="1" lang="ja-JP" altLang="en-US" sz="3600" b="1" dirty="0">
              <a:solidFill>
                <a:srgbClr val="FF0000"/>
              </a:solidFill>
              <a:latin typeface="游明朝" panose="02020400000000000000" pitchFamily="18" charset="-128"/>
              <a:ea typeface="游明朝" panose="02020400000000000000" pitchFamily="18" charset="-128"/>
            </a:endParaRPr>
          </a:p>
        </p:txBody>
      </p:sp>
      <p:sp>
        <p:nvSpPr>
          <p:cNvPr id="6" name="矢印: 右 5">
            <a:extLst>
              <a:ext uri="{FF2B5EF4-FFF2-40B4-BE49-F238E27FC236}">
                <a16:creationId xmlns:a16="http://schemas.microsoft.com/office/drawing/2014/main" id="{E9D26714-1C90-0E7C-F540-9549F34496EC}"/>
              </a:ext>
            </a:extLst>
          </p:cNvPr>
          <p:cNvSpPr/>
          <p:nvPr/>
        </p:nvSpPr>
        <p:spPr>
          <a:xfrm rot="5400000">
            <a:off x="3533768" y="4140999"/>
            <a:ext cx="812144" cy="63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9470B55B-AD71-4AB1-9FCC-355A361A4AD7}"/>
              </a:ext>
            </a:extLst>
          </p:cNvPr>
          <p:cNvGrpSpPr/>
          <p:nvPr/>
        </p:nvGrpSpPr>
        <p:grpSpPr>
          <a:xfrm>
            <a:off x="947842" y="2375567"/>
            <a:ext cx="6046829" cy="923330"/>
            <a:chOff x="578364" y="2905601"/>
            <a:chExt cx="6046829" cy="923330"/>
          </a:xfrm>
        </p:grpSpPr>
        <p:sp>
          <p:nvSpPr>
            <p:cNvPr id="4" name="テキスト ボックス 3">
              <a:extLst>
                <a:ext uri="{FF2B5EF4-FFF2-40B4-BE49-F238E27FC236}">
                  <a16:creationId xmlns:a16="http://schemas.microsoft.com/office/drawing/2014/main" id="{CF78E4F3-3819-C819-9506-198638E77994}"/>
                </a:ext>
              </a:extLst>
            </p:cNvPr>
            <p:cNvSpPr txBox="1"/>
            <p:nvPr/>
          </p:nvSpPr>
          <p:spPr>
            <a:xfrm>
              <a:off x="1730160" y="2905601"/>
              <a:ext cx="4895033" cy="923330"/>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a:p>
              <a:endParaRPr lang="en-US" altLang="ja-JP" dirty="0">
                <a:latin typeface="游明朝" panose="02020400000000000000" pitchFamily="18" charset="-128"/>
                <a:ea typeface="游明朝" panose="02020400000000000000" pitchFamily="18" charset="-128"/>
              </a:endParaRPr>
            </a:p>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3" name="四角形: 角を丸くする 2">
              <a:extLst>
                <a:ext uri="{FF2B5EF4-FFF2-40B4-BE49-F238E27FC236}">
                  <a16:creationId xmlns:a16="http://schemas.microsoft.com/office/drawing/2014/main" id="{73976472-9132-5D16-B5DB-638A32A215C5}"/>
                </a:ext>
              </a:extLst>
            </p:cNvPr>
            <p:cNvSpPr/>
            <p:nvPr/>
          </p:nvSpPr>
          <p:spPr>
            <a:xfrm>
              <a:off x="578364" y="3437646"/>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9" name="四角形: 角を丸くする 8">
              <a:extLst>
                <a:ext uri="{FF2B5EF4-FFF2-40B4-BE49-F238E27FC236}">
                  <a16:creationId xmlns:a16="http://schemas.microsoft.com/office/drawing/2014/main" id="{EC19FDDD-69C7-8A9D-3D8B-B1EC21D9A562}"/>
                </a:ext>
              </a:extLst>
            </p:cNvPr>
            <p:cNvSpPr/>
            <p:nvPr/>
          </p:nvSpPr>
          <p:spPr>
            <a:xfrm>
              <a:off x="578364" y="2905601"/>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grpSp>
      <p:sp>
        <p:nvSpPr>
          <p:cNvPr id="15" name="四角形: 角を丸くする 14">
            <a:extLst>
              <a:ext uri="{FF2B5EF4-FFF2-40B4-BE49-F238E27FC236}">
                <a16:creationId xmlns:a16="http://schemas.microsoft.com/office/drawing/2014/main" id="{D5C783A5-21EA-C99C-C604-CAA8D9D2A619}"/>
              </a:ext>
            </a:extLst>
          </p:cNvPr>
          <p:cNvSpPr/>
          <p:nvPr/>
        </p:nvSpPr>
        <p:spPr>
          <a:xfrm>
            <a:off x="4361379" y="4211515"/>
            <a:ext cx="3469242" cy="49512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rPr>
              <a:t>解決するための新手法</a:t>
            </a:r>
            <a:endParaRPr kumimoji="1" lang="ja-JP" altLang="en-US" sz="2400" b="1">
              <a:solidFill>
                <a:schemeClr val="tx1"/>
              </a:solidFill>
            </a:endParaRPr>
          </a:p>
        </p:txBody>
      </p:sp>
      <p:sp>
        <p:nvSpPr>
          <p:cNvPr id="18" name="四角形: 角を丸くする 17">
            <a:extLst>
              <a:ext uri="{FF2B5EF4-FFF2-40B4-BE49-F238E27FC236}">
                <a16:creationId xmlns:a16="http://schemas.microsoft.com/office/drawing/2014/main" id="{0EDB9154-1829-7166-4742-4316FA35F5FA}"/>
              </a:ext>
            </a:extLst>
          </p:cNvPr>
          <p:cNvSpPr/>
          <p:nvPr/>
        </p:nvSpPr>
        <p:spPr>
          <a:xfrm>
            <a:off x="549762" y="1929140"/>
            <a:ext cx="6630803" cy="170932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A343A37-F14A-E301-CFB7-8AAE9ECB7EF5}"/>
              </a:ext>
            </a:extLst>
          </p:cNvPr>
          <p:cNvSpPr txBox="1"/>
          <p:nvPr/>
        </p:nvSpPr>
        <p:spPr>
          <a:xfrm>
            <a:off x="1548208" y="1690688"/>
            <a:ext cx="4783267" cy="461665"/>
          </a:xfrm>
          <a:prstGeom prst="rect">
            <a:avLst/>
          </a:prstGeom>
          <a:solidFill>
            <a:schemeClr val="bg1"/>
          </a:solidFill>
        </p:spPr>
        <p:txBody>
          <a:bodyPr wrap="square" rtlCol="0">
            <a:spAutoFit/>
          </a:bodyPr>
          <a:lstStyle/>
          <a:p>
            <a:r>
              <a:rPr kumimoji="1" lang="ja-JP" altLang="en-US" sz="2400" b="1">
                <a:latin typeface="游明朝" panose="02020400000000000000" pitchFamily="18" charset="-128"/>
                <a:ea typeface="游明朝" panose="02020400000000000000" pitchFamily="18" charset="-128"/>
              </a:rPr>
              <a:t>交番磁場を使用した信号検出手法</a:t>
            </a:r>
            <a:endParaRPr kumimoji="1" lang="ja-JP" altLang="en-US" sz="2400" b="1" dirty="0">
              <a:latin typeface="游明朝" panose="02020400000000000000" pitchFamily="18" charset="-128"/>
              <a:ea typeface="游明朝" panose="02020400000000000000" pitchFamily="18" charset="-128"/>
            </a:endParaRPr>
          </a:p>
        </p:txBody>
      </p:sp>
      <p:grpSp>
        <p:nvGrpSpPr>
          <p:cNvPr id="26" name="グループ化 25">
            <a:extLst>
              <a:ext uri="{FF2B5EF4-FFF2-40B4-BE49-F238E27FC236}">
                <a16:creationId xmlns:a16="http://schemas.microsoft.com/office/drawing/2014/main" id="{6EA0D78E-2D11-B184-C66C-E2D8319F2545}"/>
              </a:ext>
            </a:extLst>
          </p:cNvPr>
          <p:cNvGrpSpPr/>
          <p:nvPr/>
        </p:nvGrpSpPr>
        <p:grpSpPr>
          <a:xfrm>
            <a:off x="8146467" y="1468429"/>
            <a:ext cx="3394039" cy="2170040"/>
            <a:chOff x="8140857" y="2044705"/>
            <a:chExt cx="3094528" cy="1965953"/>
          </a:xfrm>
        </p:grpSpPr>
        <p:pic>
          <p:nvPicPr>
            <p:cNvPr id="20" name="図 19">
              <a:extLst>
                <a:ext uri="{FF2B5EF4-FFF2-40B4-BE49-F238E27FC236}">
                  <a16:creationId xmlns:a16="http://schemas.microsoft.com/office/drawing/2014/main" id="{BBB86D0C-D19F-D101-3BAF-AF7D7DB399C8}"/>
                </a:ext>
              </a:extLst>
            </p:cNvPr>
            <p:cNvPicPr>
              <a:picLocks noChangeAspect="1"/>
            </p:cNvPicPr>
            <p:nvPr/>
          </p:nvPicPr>
          <p:blipFill>
            <a:blip r:embed="rId3"/>
            <a:stretch>
              <a:fillRect/>
            </a:stretch>
          </p:blipFill>
          <p:spPr>
            <a:xfrm>
              <a:off x="8835734" y="2044705"/>
              <a:ext cx="2399651" cy="1965953"/>
            </a:xfrm>
            <a:prstGeom prst="rect">
              <a:avLst/>
            </a:prstGeom>
          </p:spPr>
        </p:pic>
        <p:pic>
          <p:nvPicPr>
            <p:cNvPr id="21" name="図 20">
              <a:extLst>
                <a:ext uri="{FF2B5EF4-FFF2-40B4-BE49-F238E27FC236}">
                  <a16:creationId xmlns:a16="http://schemas.microsoft.com/office/drawing/2014/main" id="{6EB552F4-D209-F0DF-0E14-D9A900A71709}"/>
                </a:ext>
              </a:extLst>
            </p:cNvPr>
            <p:cNvPicPr>
              <a:picLocks noChangeAspect="1"/>
            </p:cNvPicPr>
            <p:nvPr/>
          </p:nvPicPr>
          <p:blipFill>
            <a:blip r:embed="rId4"/>
            <a:stretch>
              <a:fillRect/>
            </a:stretch>
          </p:blipFill>
          <p:spPr>
            <a:xfrm>
              <a:off x="8140857" y="2330527"/>
              <a:ext cx="818733" cy="1578459"/>
            </a:xfrm>
            <a:prstGeom prst="rect">
              <a:avLst/>
            </a:prstGeom>
          </p:spPr>
        </p:pic>
      </p:grpSp>
      <p:pic>
        <p:nvPicPr>
          <p:cNvPr id="29" name="図 28">
            <a:extLst>
              <a:ext uri="{FF2B5EF4-FFF2-40B4-BE49-F238E27FC236}">
                <a16:creationId xmlns:a16="http://schemas.microsoft.com/office/drawing/2014/main" id="{443A73A1-1D44-0C37-6E57-DF01B4EAA2DE}"/>
              </a:ext>
            </a:extLst>
          </p:cNvPr>
          <p:cNvPicPr>
            <a:picLocks noChangeAspect="1"/>
          </p:cNvPicPr>
          <p:nvPr/>
        </p:nvPicPr>
        <p:blipFill>
          <a:blip r:embed="rId5"/>
          <a:stretch>
            <a:fillRect/>
          </a:stretch>
        </p:blipFill>
        <p:spPr>
          <a:xfrm>
            <a:off x="8281948" y="4331095"/>
            <a:ext cx="3117197" cy="2245631"/>
          </a:xfrm>
          <a:prstGeom prst="rect">
            <a:avLst/>
          </a:prstGeom>
        </p:spPr>
      </p:pic>
      <p:sp>
        <p:nvSpPr>
          <p:cNvPr id="30" name="スライド番号プレースホルダー 29">
            <a:extLst>
              <a:ext uri="{FF2B5EF4-FFF2-40B4-BE49-F238E27FC236}">
                <a16:creationId xmlns:a16="http://schemas.microsoft.com/office/drawing/2014/main" id="{ADFBD393-A670-E6CE-0028-402C8E4993A2}"/>
              </a:ext>
            </a:extLst>
          </p:cNvPr>
          <p:cNvSpPr>
            <a:spLocks noGrp="1"/>
          </p:cNvSpPr>
          <p:nvPr>
            <p:ph type="sldNum" sz="quarter" idx="12"/>
          </p:nvPr>
        </p:nvSpPr>
        <p:spPr/>
        <p:txBody>
          <a:bodyPr/>
          <a:lstStyle/>
          <a:p>
            <a:fld id="{4AD72193-2778-4F28-8FB6-2AF7846BFD67}" type="slidenum">
              <a:rPr kumimoji="1" lang="ja-JP" altLang="en-US" smtClean="0"/>
              <a:t>22</a:t>
            </a:fld>
            <a:endParaRPr kumimoji="1" lang="ja-JP" altLang="en-US"/>
          </a:p>
        </p:txBody>
      </p:sp>
    </p:spTree>
    <p:extLst>
      <p:ext uri="{BB962C8B-B14F-4D97-AF65-F5344CB8AC3E}">
        <p14:creationId xmlns:p14="http://schemas.microsoft.com/office/powerpoint/2010/main" val="227834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t>提案する新</a:t>
            </a:r>
            <a:r>
              <a:rPr lang="en-US" altLang="ja-JP"/>
              <a:t>MPI</a:t>
            </a:r>
            <a:r>
              <a:rPr lang="ja-JP" altLang="en-US"/>
              <a:t>システム（本研究内容）</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A070B1D3-6E95-A1AF-FF6F-DDD3F5474F5D}"/>
              </a:ext>
            </a:extLst>
          </p:cNvPr>
          <p:cNvSpPr>
            <a:spLocks noGrp="1"/>
          </p:cNvSpPr>
          <p:nvPr>
            <p:ph type="sldNum" sz="quarter" idx="12"/>
          </p:nvPr>
        </p:nvSpPr>
        <p:spPr/>
        <p:txBody>
          <a:bodyPr/>
          <a:lstStyle/>
          <a:p>
            <a:fld id="{4AD72193-2778-4F28-8FB6-2AF7846BFD67}" type="slidenum">
              <a:rPr kumimoji="1" lang="ja-JP" altLang="en-US" smtClean="0"/>
              <a:t>23</a:t>
            </a:fld>
            <a:endParaRPr kumimoji="1" lang="ja-JP" altLang="en-US"/>
          </a:p>
        </p:txBody>
      </p:sp>
    </p:spTree>
    <p:extLst>
      <p:ext uri="{BB962C8B-B14F-4D97-AF65-F5344CB8AC3E}">
        <p14:creationId xmlns:p14="http://schemas.microsoft.com/office/powerpoint/2010/main" val="813925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提案する新</a:t>
            </a:r>
            <a:r>
              <a:rPr kumimoji="1" lang="en-US" altLang="ja-JP"/>
              <a:t>MPI</a:t>
            </a:r>
            <a:r>
              <a:rPr kumimoji="1" lang="ja-JP" altLang="en-US"/>
              <a:t>について</a:t>
            </a:r>
          </a:p>
        </p:txBody>
      </p:sp>
      <p:sp>
        <p:nvSpPr>
          <p:cNvPr id="7" name="コンテンツ プレースホルダー 2">
            <a:extLst>
              <a:ext uri="{FF2B5EF4-FFF2-40B4-BE49-F238E27FC236}">
                <a16:creationId xmlns:a16="http://schemas.microsoft.com/office/drawing/2014/main" id="{BDD07F31-B850-2B43-7914-26E144464C47}"/>
              </a:ext>
            </a:extLst>
          </p:cNvPr>
          <p:cNvSpPr>
            <a:spLocks noGrp="1"/>
          </p:cNvSpPr>
          <p:nvPr>
            <p:ph idx="1"/>
          </p:nvPr>
        </p:nvSpPr>
        <p:spPr>
          <a:xfrm>
            <a:off x="838200" y="1825625"/>
            <a:ext cx="10925584" cy="4351338"/>
          </a:xfrm>
        </p:spPr>
        <p:txBody>
          <a:bodyPr/>
          <a:lstStyle/>
          <a:p>
            <a:r>
              <a:rPr lang="ja-JP" altLang="en-US"/>
              <a:t>超音波型振動信号検出手法とは</a:t>
            </a:r>
            <a:r>
              <a:rPr lang="en-US" altLang="ja-JP"/>
              <a:t>...</a:t>
            </a:r>
            <a:br>
              <a:rPr lang="en-US" altLang="ja-JP"/>
            </a:br>
            <a:r>
              <a:rPr lang="ja-JP" altLang="en-US"/>
              <a:t>　交番磁場を使用せず、</a:t>
            </a:r>
            <a:r>
              <a:rPr lang="ja-JP" altLang="en-US" b="1"/>
              <a:t>超音波の照射によって粒子を振動させることで、磁気信号を検出</a:t>
            </a:r>
            <a:r>
              <a:rPr lang="ja-JP" altLang="en-US"/>
              <a:t>する手法</a:t>
            </a:r>
            <a:endParaRPr lang="en-US" altLang="ja-JP"/>
          </a:p>
          <a:p>
            <a:endParaRPr lang="en-US" altLang="ja-JP"/>
          </a:p>
          <a:p>
            <a:endParaRPr kumimoji="1" lang="ja-JP" altLang="en-US"/>
          </a:p>
        </p:txBody>
      </p:sp>
      <p:pic>
        <p:nvPicPr>
          <p:cNvPr id="52" name="図 51">
            <a:extLst>
              <a:ext uri="{FF2B5EF4-FFF2-40B4-BE49-F238E27FC236}">
                <a16:creationId xmlns:a16="http://schemas.microsoft.com/office/drawing/2014/main" id="{A105D98E-8E88-55EE-C180-77B41B1EBB17}"/>
              </a:ext>
            </a:extLst>
          </p:cNvPr>
          <p:cNvPicPr>
            <a:picLocks noChangeAspect="1"/>
          </p:cNvPicPr>
          <p:nvPr/>
        </p:nvPicPr>
        <p:blipFill>
          <a:blip r:embed="rId2"/>
          <a:stretch>
            <a:fillRect/>
          </a:stretch>
        </p:blipFill>
        <p:spPr>
          <a:xfrm>
            <a:off x="2990031" y="3025918"/>
            <a:ext cx="5205909" cy="3750341"/>
          </a:xfrm>
          <a:prstGeom prst="rect">
            <a:avLst/>
          </a:prstGeom>
        </p:spPr>
      </p:pic>
      <p:grpSp>
        <p:nvGrpSpPr>
          <p:cNvPr id="64" name="グループ化 63">
            <a:extLst>
              <a:ext uri="{FF2B5EF4-FFF2-40B4-BE49-F238E27FC236}">
                <a16:creationId xmlns:a16="http://schemas.microsoft.com/office/drawing/2014/main" id="{58D36CA0-8BB5-D5D0-A2EE-313094568207}"/>
              </a:ext>
            </a:extLst>
          </p:cNvPr>
          <p:cNvGrpSpPr/>
          <p:nvPr/>
        </p:nvGrpSpPr>
        <p:grpSpPr>
          <a:xfrm>
            <a:off x="4936288" y="4085338"/>
            <a:ext cx="1118573" cy="1213234"/>
            <a:chOff x="9564386" y="4001191"/>
            <a:chExt cx="1118573" cy="1213234"/>
          </a:xfrm>
        </p:grpSpPr>
        <p:sp>
          <p:nvSpPr>
            <p:cNvPr id="54" name="円弧 53">
              <a:extLst>
                <a:ext uri="{FF2B5EF4-FFF2-40B4-BE49-F238E27FC236}">
                  <a16:creationId xmlns:a16="http://schemas.microsoft.com/office/drawing/2014/main" id="{A1354037-1B6E-13EA-F06F-2EC106D429FA}"/>
                </a:ext>
              </a:extLst>
            </p:cNvPr>
            <p:cNvSpPr/>
            <p:nvPr/>
          </p:nvSpPr>
          <p:spPr>
            <a:xfrm rot="10800000">
              <a:off x="9564386" y="4001191"/>
              <a:ext cx="829084" cy="1213234"/>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432A7EAF-BB25-82B0-CF58-B6C1ACD17CC9}"/>
                </a:ext>
              </a:extLst>
            </p:cNvPr>
            <p:cNvSpPr/>
            <p:nvPr/>
          </p:nvSpPr>
          <p:spPr>
            <a:xfrm rot="10800000">
              <a:off x="9811218" y="4158427"/>
              <a:ext cx="676798" cy="924066"/>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59785BB8-36AB-7F5A-618C-74BCA77741D4}"/>
                </a:ext>
              </a:extLst>
            </p:cNvPr>
            <p:cNvSpPr/>
            <p:nvPr/>
          </p:nvSpPr>
          <p:spPr>
            <a:xfrm rot="10800000">
              <a:off x="10078676" y="4250211"/>
              <a:ext cx="473153" cy="7404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円弧 61">
              <a:extLst>
                <a:ext uri="{FF2B5EF4-FFF2-40B4-BE49-F238E27FC236}">
                  <a16:creationId xmlns:a16="http://schemas.microsoft.com/office/drawing/2014/main" id="{6D3B102F-7DC4-B39D-E781-8EF06FEDC1BC}"/>
                </a:ext>
              </a:extLst>
            </p:cNvPr>
            <p:cNvSpPr/>
            <p:nvPr/>
          </p:nvSpPr>
          <p:spPr>
            <a:xfrm rot="10800000">
              <a:off x="10366532" y="4403704"/>
              <a:ext cx="316427" cy="454395"/>
            </a:xfrm>
            <a:prstGeom prst="arc">
              <a:avLst>
                <a:gd name="adj1" fmla="val 17694107"/>
                <a:gd name="adj2" fmla="val 336583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65" name="スライド番号プレースホルダー 64">
            <a:extLst>
              <a:ext uri="{FF2B5EF4-FFF2-40B4-BE49-F238E27FC236}">
                <a16:creationId xmlns:a16="http://schemas.microsoft.com/office/drawing/2014/main" id="{8895E722-ACBD-88D4-2BFB-75A7616E969B}"/>
              </a:ext>
            </a:extLst>
          </p:cNvPr>
          <p:cNvSpPr>
            <a:spLocks noGrp="1"/>
          </p:cNvSpPr>
          <p:nvPr>
            <p:ph type="sldNum" sz="quarter" idx="12"/>
          </p:nvPr>
        </p:nvSpPr>
        <p:spPr/>
        <p:txBody>
          <a:bodyPr/>
          <a:lstStyle/>
          <a:p>
            <a:fld id="{4AD72193-2778-4F28-8FB6-2AF7846BFD67}" type="slidenum">
              <a:rPr kumimoji="1" lang="ja-JP" altLang="en-US" smtClean="0"/>
              <a:t>24</a:t>
            </a:fld>
            <a:endParaRPr kumimoji="1" lang="ja-JP" altLang="en-US"/>
          </a:p>
        </p:txBody>
      </p:sp>
    </p:spTree>
    <p:extLst>
      <p:ext uri="{BB962C8B-B14F-4D97-AF65-F5344CB8AC3E}">
        <p14:creationId xmlns:p14="http://schemas.microsoft.com/office/powerpoint/2010/main" val="3761061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EFDFF-32DD-A92A-C6B9-88E2333A6AE8}"/>
              </a:ext>
            </a:extLst>
          </p:cNvPr>
          <p:cNvSpPr>
            <a:spLocks noGrp="1"/>
          </p:cNvSpPr>
          <p:nvPr>
            <p:ph type="title"/>
          </p:nvPr>
        </p:nvSpPr>
        <p:spPr/>
        <p:txBody>
          <a:bodyPr/>
          <a:lstStyle/>
          <a:p>
            <a:r>
              <a:rPr kumimoji="1" lang="ja-JP" altLang="en-US"/>
              <a:t>超音波型振動信号検出手法</a:t>
            </a:r>
          </a:p>
        </p:txBody>
      </p:sp>
      <p:sp>
        <p:nvSpPr>
          <p:cNvPr id="12" name="テキスト ボックス 11">
            <a:extLst>
              <a:ext uri="{FF2B5EF4-FFF2-40B4-BE49-F238E27FC236}">
                <a16:creationId xmlns:a16="http://schemas.microsoft.com/office/drawing/2014/main" id="{47F3E224-A771-9C16-7F65-14FCADE8D31D}"/>
              </a:ext>
            </a:extLst>
          </p:cNvPr>
          <p:cNvSpPr txBox="1"/>
          <p:nvPr/>
        </p:nvSpPr>
        <p:spPr>
          <a:xfrm>
            <a:off x="1451454" y="1951847"/>
            <a:ext cx="4895033" cy="369332"/>
          </a:xfrm>
          <a:prstGeom prst="rect">
            <a:avLst/>
          </a:prstGeom>
          <a:noFill/>
        </p:spPr>
        <p:txBody>
          <a:bodyPr wrap="square" rtlCol="0">
            <a:spAutoFit/>
          </a:bodyPr>
          <a:lstStyle/>
          <a:p>
            <a:r>
              <a:rPr kumimoji="1" lang="ja-JP" altLang="en-US">
                <a:latin typeface="游明朝" panose="02020400000000000000" pitchFamily="18" charset="-128"/>
                <a:ea typeface="游明朝" panose="02020400000000000000" pitchFamily="18" charset="-128"/>
              </a:rPr>
              <a:t>装置の</a:t>
            </a:r>
            <a:r>
              <a:rPr lang="ja-JP" altLang="en-US">
                <a:latin typeface="游明朝" panose="02020400000000000000" pitchFamily="18" charset="-128"/>
                <a:ea typeface="游明朝" panose="02020400000000000000" pitchFamily="18" charset="-128"/>
              </a:rPr>
              <a:t>大型化、コストパフォーマンスの悪さ</a:t>
            </a:r>
            <a:endParaRPr lang="en-US" altLang="ja-JP">
              <a:latin typeface="游明朝" panose="02020400000000000000" pitchFamily="18" charset="-128"/>
              <a:ea typeface="游明朝" panose="02020400000000000000" pitchFamily="18" charset="-128"/>
            </a:endParaRPr>
          </a:p>
        </p:txBody>
      </p:sp>
      <p:sp>
        <p:nvSpPr>
          <p:cNvPr id="13" name="四角形: 角を丸くする 12">
            <a:extLst>
              <a:ext uri="{FF2B5EF4-FFF2-40B4-BE49-F238E27FC236}">
                <a16:creationId xmlns:a16="http://schemas.microsoft.com/office/drawing/2014/main" id="{8AB6B174-B757-94B9-DAE6-C239081F0F91}"/>
              </a:ext>
            </a:extLst>
          </p:cNvPr>
          <p:cNvSpPr/>
          <p:nvPr/>
        </p:nvSpPr>
        <p:spPr>
          <a:xfrm>
            <a:off x="354880" y="4305809"/>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課題点②</a:t>
            </a:r>
          </a:p>
        </p:txBody>
      </p:sp>
      <p:sp>
        <p:nvSpPr>
          <p:cNvPr id="14" name="四角形: 角を丸くする 13">
            <a:extLst>
              <a:ext uri="{FF2B5EF4-FFF2-40B4-BE49-F238E27FC236}">
                <a16:creationId xmlns:a16="http://schemas.microsoft.com/office/drawing/2014/main" id="{4AE493E5-739A-E419-E7A3-1A0EA2FB5D99}"/>
              </a:ext>
            </a:extLst>
          </p:cNvPr>
          <p:cNvSpPr/>
          <p:nvPr/>
        </p:nvSpPr>
        <p:spPr>
          <a:xfrm>
            <a:off x="299658" y="1951847"/>
            <a:ext cx="1200733" cy="356606"/>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課題点➀</a:t>
            </a:r>
          </a:p>
        </p:txBody>
      </p:sp>
      <p:sp>
        <p:nvSpPr>
          <p:cNvPr id="15" name="テキスト ボックス 14">
            <a:extLst>
              <a:ext uri="{FF2B5EF4-FFF2-40B4-BE49-F238E27FC236}">
                <a16:creationId xmlns:a16="http://schemas.microsoft.com/office/drawing/2014/main" id="{50CF85BE-1788-ECAF-902B-FEB7ACCFC175}"/>
              </a:ext>
            </a:extLst>
          </p:cNvPr>
          <p:cNvSpPr txBox="1"/>
          <p:nvPr/>
        </p:nvSpPr>
        <p:spPr>
          <a:xfrm>
            <a:off x="1520893" y="4305809"/>
            <a:ext cx="4895033" cy="369332"/>
          </a:xfrm>
          <a:prstGeom prst="rect">
            <a:avLst/>
          </a:prstGeom>
          <a:noFill/>
        </p:spPr>
        <p:txBody>
          <a:bodyPr wrap="square" rtlCol="0">
            <a:spAutoFit/>
          </a:bodyPr>
          <a:lstStyle/>
          <a:p>
            <a:r>
              <a:rPr lang="en-US" altLang="ja-JP">
                <a:latin typeface="游明朝" panose="02020400000000000000" pitchFamily="18" charset="-128"/>
                <a:ea typeface="游明朝" panose="02020400000000000000" pitchFamily="18" charset="-128"/>
              </a:rPr>
              <a:t>SN</a:t>
            </a:r>
            <a:r>
              <a:rPr lang="ja-JP" altLang="en-US" dirty="0">
                <a:latin typeface="游明朝" panose="02020400000000000000" pitchFamily="18" charset="-128"/>
                <a:ea typeface="游明朝" panose="02020400000000000000" pitchFamily="18" charset="-128"/>
              </a:rPr>
              <a:t>比</a:t>
            </a:r>
            <a:r>
              <a:rPr lang="ja-JP" altLang="en-US">
                <a:latin typeface="游明朝" panose="02020400000000000000" pitchFamily="18" charset="-128"/>
                <a:ea typeface="游明朝" panose="02020400000000000000" pitchFamily="18" charset="-128"/>
              </a:rPr>
              <a:t>の劣化（画質が悪い）</a:t>
            </a:r>
            <a:endParaRPr kumimoji="1" lang="en-US" altLang="ja-JP" dirty="0">
              <a:latin typeface="游明朝" panose="02020400000000000000" pitchFamily="18" charset="-128"/>
              <a:ea typeface="游明朝" panose="02020400000000000000" pitchFamily="18" charset="-128"/>
            </a:endParaRPr>
          </a:p>
        </p:txBody>
      </p:sp>
      <p:sp>
        <p:nvSpPr>
          <p:cNvPr id="17" name="テキスト ボックス 16">
            <a:extLst>
              <a:ext uri="{FF2B5EF4-FFF2-40B4-BE49-F238E27FC236}">
                <a16:creationId xmlns:a16="http://schemas.microsoft.com/office/drawing/2014/main" id="{80755EBB-50B5-3AF7-6AC4-1F6FA05FD6C5}"/>
              </a:ext>
            </a:extLst>
          </p:cNvPr>
          <p:cNvSpPr txBox="1"/>
          <p:nvPr/>
        </p:nvSpPr>
        <p:spPr>
          <a:xfrm>
            <a:off x="354880" y="2552191"/>
            <a:ext cx="5508287" cy="892552"/>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a:t>
            </a:r>
            <a:r>
              <a:rPr kumimoji="1" lang="ja-JP" altLang="en-US" sz="2800" b="1">
                <a:latin typeface="游明朝" panose="02020400000000000000" pitchFamily="18" charset="-128"/>
                <a:ea typeface="游明朝" panose="02020400000000000000" pitchFamily="18" charset="-128"/>
              </a:rPr>
              <a:t>交番磁場形成用のコイルが不要</a:t>
            </a:r>
            <a:r>
              <a:rPr kumimoji="1" lang="ja-JP" altLang="en-US" sz="2400">
                <a:latin typeface="游明朝" panose="02020400000000000000" pitchFamily="18" charset="-128"/>
                <a:ea typeface="游明朝" panose="02020400000000000000" pitchFamily="18" charset="-128"/>
              </a:rPr>
              <a:t>のため改善</a:t>
            </a:r>
            <a:endParaRPr kumimoji="1" lang="en-US" altLang="ja-JP" sz="2400" dirty="0">
              <a:latin typeface="游明朝" panose="02020400000000000000" pitchFamily="18" charset="-128"/>
              <a:ea typeface="游明朝" panose="02020400000000000000" pitchFamily="18" charset="-128"/>
            </a:endParaRPr>
          </a:p>
        </p:txBody>
      </p:sp>
      <p:sp>
        <p:nvSpPr>
          <p:cNvPr id="18" name="テキスト ボックス 17">
            <a:extLst>
              <a:ext uri="{FF2B5EF4-FFF2-40B4-BE49-F238E27FC236}">
                <a16:creationId xmlns:a16="http://schemas.microsoft.com/office/drawing/2014/main" id="{0029C481-99DF-7810-1675-6AFB63CFF17D}"/>
              </a:ext>
            </a:extLst>
          </p:cNvPr>
          <p:cNvSpPr txBox="1"/>
          <p:nvPr/>
        </p:nvSpPr>
        <p:spPr>
          <a:xfrm>
            <a:off x="354880" y="4923574"/>
            <a:ext cx="6333483" cy="954107"/>
          </a:xfrm>
          <a:prstGeom prst="rect">
            <a:avLst/>
          </a:prstGeom>
          <a:noFill/>
        </p:spPr>
        <p:txBody>
          <a:bodyPr wrap="square" rtlCol="0">
            <a:spAutoFit/>
          </a:bodyPr>
          <a:lstStyle/>
          <a:p>
            <a:r>
              <a:rPr kumimoji="1" lang="ja-JP" altLang="en-US" sz="2400">
                <a:latin typeface="游明朝" panose="02020400000000000000" pitchFamily="18" charset="-128"/>
                <a:ea typeface="游明朝" panose="02020400000000000000" pitchFamily="18" charset="-128"/>
              </a:rPr>
              <a:t>⇒交番磁場を使わないため、</a:t>
            </a:r>
            <a:r>
              <a:rPr kumimoji="1" lang="ja-JP" altLang="en-US" sz="2800" b="1">
                <a:latin typeface="游明朝" panose="02020400000000000000" pitchFamily="18" charset="-128"/>
                <a:ea typeface="游明朝" panose="02020400000000000000" pitchFamily="18" charset="-128"/>
              </a:rPr>
              <a:t>周波数成分の</a:t>
            </a:r>
            <a:br>
              <a:rPr kumimoji="1" lang="en-US" altLang="ja-JP" sz="2800" b="1">
                <a:latin typeface="游明朝" panose="02020400000000000000" pitchFamily="18" charset="-128"/>
                <a:ea typeface="游明朝" panose="02020400000000000000" pitchFamily="18" charset="-128"/>
              </a:rPr>
            </a:br>
            <a:r>
              <a:rPr kumimoji="1" lang="ja-JP" altLang="en-US" sz="2800" b="1">
                <a:latin typeface="游明朝" panose="02020400000000000000" pitchFamily="18" charset="-128"/>
                <a:ea typeface="游明朝" panose="02020400000000000000" pitchFamily="18" charset="-128"/>
              </a:rPr>
              <a:t>　全て</a:t>
            </a:r>
            <a:r>
              <a:rPr lang="ja-JP" altLang="en-US" sz="2800" b="1">
                <a:latin typeface="游明朝" panose="02020400000000000000" pitchFamily="18" charset="-128"/>
                <a:ea typeface="游明朝" panose="02020400000000000000" pitchFamily="18" charset="-128"/>
              </a:rPr>
              <a:t>が使用可能</a:t>
            </a:r>
            <a:r>
              <a:rPr lang="ja-JP" altLang="en-US" sz="2400">
                <a:latin typeface="游明朝" panose="02020400000000000000" pitchFamily="18" charset="-128"/>
                <a:ea typeface="游明朝" panose="02020400000000000000" pitchFamily="18" charset="-128"/>
              </a:rPr>
              <a:t>になるため改善</a:t>
            </a:r>
            <a:endParaRPr kumimoji="1" lang="en-US" altLang="ja-JP" sz="2400">
              <a:latin typeface="游明朝" panose="02020400000000000000" pitchFamily="18" charset="-128"/>
              <a:ea typeface="游明朝" panose="02020400000000000000" pitchFamily="18" charset="-128"/>
            </a:endParaRPr>
          </a:p>
        </p:txBody>
      </p:sp>
      <p:pic>
        <p:nvPicPr>
          <p:cNvPr id="76" name="図 75">
            <a:extLst>
              <a:ext uri="{FF2B5EF4-FFF2-40B4-BE49-F238E27FC236}">
                <a16:creationId xmlns:a16="http://schemas.microsoft.com/office/drawing/2014/main" id="{FCD83E68-9575-479D-B50E-4259A7A95CD3}"/>
              </a:ext>
            </a:extLst>
          </p:cNvPr>
          <p:cNvPicPr>
            <a:picLocks noChangeAspect="1"/>
          </p:cNvPicPr>
          <p:nvPr/>
        </p:nvPicPr>
        <p:blipFill>
          <a:blip r:embed="rId2"/>
          <a:stretch>
            <a:fillRect/>
          </a:stretch>
        </p:blipFill>
        <p:spPr>
          <a:xfrm>
            <a:off x="6479614" y="4563860"/>
            <a:ext cx="2732919" cy="2201670"/>
          </a:xfrm>
          <a:prstGeom prst="rect">
            <a:avLst/>
          </a:prstGeom>
        </p:spPr>
      </p:pic>
      <p:pic>
        <p:nvPicPr>
          <p:cNvPr id="77" name="図 76">
            <a:extLst>
              <a:ext uri="{FF2B5EF4-FFF2-40B4-BE49-F238E27FC236}">
                <a16:creationId xmlns:a16="http://schemas.microsoft.com/office/drawing/2014/main" id="{5FC52F65-2DE2-7BDD-AD40-EF50229A8290}"/>
              </a:ext>
            </a:extLst>
          </p:cNvPr>
          <p:cNvPicPr>
            <a:picLocks noChangeAspect="1"/>
          </p:cNvPicPr>
          <p:nvPr/>
        </p:nvPicPr>
        <p:blipFill>
          <a:blip r:embed="rId3"/>
          <a:stretch>
            <a:fillRect/>
          </a:stretch>
        </p:blipFill>
        <p:spPr>
          <a:xfrm>
            <a:off x="9615378" y="4712020"/>
            <a:ext cx="2555367" cy="2053511"/>
          </a:xfrm>
          <a:prstGeom prst="rect">
            <a:avLst/>
          </a:prstGeom>
        </p:spPr>
      </p:pic>
      <p:sp>
        <p:nvSpPr>
          <p:cNvPr id="78" name="矢印: 右 77">
            <a:extLst>
              <a:ext uri="{FF2B5EF4-FFF2-40B4-BE49-F238E27FC236}">
                <a16:creationId xmlns:a16="http://schemas.microsoft.com/office/drawing/2014/main" id="{94A9223B-AB7C-9B56-2223-4BB327FCDA97}"/>
              </a:ext>
            </a:extLst>
          </p:cNvPr>
          <p:cNvSpPr/>
          <p:nvPr/>
        </p:nvSpPr>
        <p:spPr>
          <a:xfrm>
            <a:off x="9148845" y="5535670"/>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9251991D-B85D-1105-210F-C4E792239DFA}"/>
              </a:ext>
            </a:extLst>
          </p:cNvPr>
          <p:cNvSpPr txBox="1"/>
          <p:nvPr/>
        </p:nvSpPr>
        <p:spPr>
          <a:xfrm>
            <a:off x="6883989" y="1436282"/>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sp>
        <p:nvSpPr>
          <p:cNvPr id="80" name="テキスト ボックス 79">
            <a:extLst>
              <a:ext uri="{FF2B5EF4-FFF2-40B4-BE49-F238E27FC236}">
                <a16:creationId xmlns:a16="http://schemas.microsoft.com/office/drawing/2014/main" id="{9D311C27-DF7E-404B-1A57-5348FE0F8DBD}"/>
              </a:ext>
            </a:extLst>
          </p:cNvPr>
          <p:cNvSpPr txBox="1"/>
          <p:nvPr/>
        </p:nvSpPr>
        <p:spPr>
          <a:xfrm>
            <a:off x="10198268" y="1436282"/>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pic>
        <p:nvPicPr>
          <p:cNvPr id="136" name="図 135">
            <a:extLst>
              <a:ext uri="{FF2B5EF4-FFF2-40B4-BE49-F238E27FC236}">
                <a16:creationId xmlns:a16="http://schemas.microsoft.com/office/drawing/2014/main" id="{48E35741-4CFA-D71B-6753-50D298C1D09C}"/>
              </a:ext>
            </a:extLst>
          </p:cNvPr>
          <p:cNvPicPr>
            <a:picLocks noChangeAspect="1"/>
          </p:cNvPicPr>
          <p:nvPr/>
        </p:nvPicPr>
        <p:blipFill>
          <a:blip r:embed="rId4"/>
          <a:stretch>
            <a:fillRect/>
          </a:stretch>
        </p:blipFill>
        <p:spPr>
          <a:xfrm>
            <a:off x="7137238" y="1847369"/>
            <a:ext cx="2399651" cy="1965953"/>
          </a:xfrm>
          <a:prstGeom prst="rect">
            <a:avLst/>
          </a:prstGeom>
        </p:spPr>
      </p:pic>
      <p:pic>
        <p:nvPicPr>
          <p:cNvPr id="137" name="図 136">
            <a:extLst>
              <a:ext uri="{FF2B5EF4-FFF2-40B4-BE49-F238E27FC236}">
                <a16:creationId xmlns:a16="http://schemas.microsoft.com/office/drawing/2014/main" id="{B2C0DF91-A34F-125B-644E-6F07E8680556}"/>
              </a:ext>
            </a:extLst>
          </p:cNvPr>
          <p:cNvPicPr>
            <a:picLocks noChangeAspect="1"/>
          </p:cNvPicPr>
          <p:nvPr/>
        </p:nvPicPr>
        <p:blipFill>
          <a:blip r:embed="rId5"/>
          <a:stretch>
            <a:fillRect/>
          </a:stretch>
        </p:blipFill>
        <p:spPr>
          <a:xfrm>
            <a:off x="6442361" y="2133191"/>
            <a:ext cx="818733" cy="1578459"/>
          </a:xfrm>
          <a:prstGeom prst="rect">
            <a:avLst/>
          </a:prstGeom>
        </p:spPr>
      </p:pic>
      <p:sp>
        <p:nvSpPr>
          <p:cNvPr id="138" name="矢印: 右 137">
            <a:extLst>
              <a:ext uri="{FF2B5EF4-FFF2-40B4-BE49-F238E27FC236}">
                <a16:creationId xmlns:a16="http://schemas.microsoft.com/office/drawing/2014/main" id="{D6BF9981-21F4-BB3C-5B97-39A679F205CA}"/>
              </a:ext>
            </a:extLst>
          </p:cNvPr>
          <p:cNvSpPr/>
          <p:nvPr/>
        </p:nvSpPr>
        <p:spPr>
          <a:xfrm>
            <a:off x="9122101" y="2714046"/>
            <a:ext cx="402845" cy="258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a:extLst>
              <a:ext uri="{FF2B5EF4-FFF2-40B4-BE49-F238E27FC236}">
                <a16:creationId xmlns:a16="http://schemas.microsoft.com/office/drawing/2014/main" id="{22BCCDD9-E7A3-B05A-99DB-766C7C78C376}"/>
              </a:ext>
            </a:extLst>
          </p:cNvPr>
          <p:cNvSpPr txBox="1"/>
          <p:nvPr/>
        </p:nvSpPr>
        <p:spPr>
          <a:xfrm>
            <a:off x="10113403" y="4213676"/>
            <a:ext cx="1924167" cy="369332"/>
          </a:xfrm>
          <a:prstGeom prst="rect">
            <a:avLst/>
          </a:prstGeom>
          <a:noFill/>
        </p:spPr>
        <p:txBody>
          <a:bodyPr wrap="square" rtlCol="0">
            <a:spAutoFit/>
          </a:bodyPr>
          <a:lstStyle/>
          <a:p>
            <a:r>
              <a:rPr kumimoji="1" lang="ja-JP" altLang="en-US" b="1"/>
              <a:t>超音波</a:t>
            </a:r>
            <a:r>
              <a:rPr lang="ja-JP" altLang="en-US" b="1"/>
              <a:t>式</a:t>
            </a:r>
            <a:r>
              <a:rPr kumimoji="1" lang="en-US" altLang="ja-JP" b="1"/>
              <a:t>MPI</a:t>
            </a:r>
            <a:endParaRPr kumimoji="1" lang="ja-JP" altLang="en-US" b="1"/>
          </a:p>
        </p:txBody>
      </p:sp>
      <p:sp>
        <p:nvSpPr>
          <p:cNvPr id="140" name="テキスト ボックス 139">
            <a:extLst>
              <a:ext uri="{FF2B5EF4-FFF2-40B4-BE49-F238E27FC236}">
                <a16:creationId xmlns:a16="http://schemas.microsoft.com/office/drawing/2014/main" id="{9A3B1DBD-DFC5-ECA2-1A82-A68F0F4B305A}"/>
              </a:ext>
            </a:extLst>
          </p:cNvPr>
          <p:cNvSpPr txBox="1"/>
          <p:nvPr/>
        </p:nvSpPr>
        <p:spPr>
          <a:xfrm>
            <a:off x="6883989" y="4197016"/>
            <a:ext cx="1924167" cy="369332"/>
          </a:xfrm>
          <a:prstGeom prst="rect">
            <a:avLst/>
          </a:prstGeom>
          <a:noFill/>
        </p:spPr>
        <p:txBody>
          <a:bodyPr wrap="square" rtlCol="0">
            <a:spAutoFit/>
          </a:bodyPr>
          <a:lstStyle/>
          <a:p>
            <a:r>
              <a:rPr kumimoji="1" lang="ja-JP" altLang="en-US" b="1"/>
              <a:t>交番磁場式</a:t>
            </a:r>
            <a:r>
              <a:rPr kumimoji="1" lang="en-US" altLang="ja-JP" b="1"/>
              <a:t>MPI</a:t>
            </a:r>
            <a:endParaRPr kumimoji="1" lang="ja-JP" altLang="en-US" b="1"/>
          </a:p>
        </p:txBody>
      </p:sp>
      <p:pic>
        <p:nvPicPr>
          <p:cNvPr id="178" name="図 177">
            <a:extLst>
              <a:ext uri="{FF2B5EF4-FFF2-40B4-BE49-F238E27FC236}">
                <a16:creationId xmlns:a16="http://schemas.microsoft.com/office/drawing/2014/main" id="{3F2C7291-0848-E5BE-E84B-D8340AC45EDD}"/>
              </a:ext>
            </a:extLst>
          </p:cNvPr>
          <p:cNvPicPr>
            <a:picLocks noChangeAspect="1"/>
          </p:cNvPicPr>
          <p:nvPr/>
        </p:nvPicPr>
        <p:blipFill>
          <a:blip r:embed="rId6"/>
          <a:stretch>
            <a:fillRect/>
          </a:stretch>
        </p:blipFill>
        <p:spPr>
          <a:xfrm>
            <a:off x="9524946" y="1969402"/>
            <a:ext cx="2645799" cy="1906036"/>
          </a:xfrm>
          <a:prstGeom prst="rect">
            <a:avLst/>
          </a:prstGeom>
        </p:spPr>
      </p:pic>
      <p:sp>
        <p:nvSpPr>
          <p:cNvPr id="179" name="スライド番号プレースホルダー 178">
            <a:extLst>
              <a:ext uri="{FF2B5EF4-FFF2-40B4-BE49-F238E27FC236}">
                <a16:creationId xmlns:a16="http://schemas.microsoft.com/office/drawing/2014/main" id="{AAFB204A-211F-0F7E-F951-C3878AC3634F}"/>
              </a:ext>
            </a:extLst>
          </p:cNvPr>
          <p:cNvSpPr>
            <a:spLocks noGrp="1"/>
          </p:cNvSpPr>
          <p:nvPr>
            <p:ph type="sldNum" sz="quarter" idx="12"/>
          </p:nvPr>
        </p:nvSpPr>
        <p:spPr/>
        <p:txBody>
          <a:bodyPr/>
          <a:lstStyle/>
          <a:p>
            <a:fld id="{4AD72193-2778-4F28-8FB6-2AF7846BFD67}" type="slidenum">
              <a:rPr kumimoji="1" lang="ja-JP" altLang="en-US" smtClean="0"/>
              <a:t>25</a:t>
            </a:fld>
            <a:endParaRPr kumimoji="1" lang="ja-JP" altLang="en-US"/>
          </a:p>
        </p:txBody>
      </p:sp>
    </p:spTree>
    <p:extLst>
      <p:ext uri="{BB962C8B-B14F-4D97-AF65-F5344CB8AC3E}">
        <p14:creationId xmlns:p14="http://schemas.microsoft.com/office/powerpoint/2010/main" val="257572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A4F92-B22D-70E1-B350-88E2F8E89205}"/>
              </a:ext>
            </a:extLst>
          </p:cNvPr>
          <p:cNvSpPr>
            <a:spLocks noGrp="1"/>
          </p:cNvSpPr>
          <p:nvPr>
            <p:ph type="title"/>
          </p:nvPr>
        </p:nvSpPr>
        <p:spPr/>
        <p:txBody>
          <a:bodyPr/>
          <a:lstStyle/>
          <a:p>
            <a:r>
              <a:rPr kumimoji="1" lang="ja-JP" altLang="en-US">
                <a:latin typeface="游ゴシック Light" panose="020B0300000000000000" pitchFamily="50" charset="-128"/>
                <a:ea typeface="游ゴシック Light" panose="020B0300000000000000" pitchFamily="50" charset="-128"/>
              </a:rPr>
              <a:t>本研究の目的</a:t>
            </a:r>
          </a:p>
        </p:txBody>
      </p:sp>
      <p:sp>
        <p:nvSpPr>
          <p:cNvPr id="4" name="四角形: 角を丸くする 3">
            <a:extLst>
              <a:ext uri="{FF2B5EF4-FFF2-40B4-BE49-F238E27FC236}">
                <a16:creationId xmlns:a16="http://schemas.microsoft.com/office/drawing/2014/main" id="{B9E165C7-AAD8-0695-5A1A-8F60A6F3370A}"/>
              </a:ext>
            </a:extLst>
          </p:cNvPr>
          <p:cNvSpPr/>
          <p:nvPr/>
        </p:nvSpPr>
        <p:spPr>
          <a:xfrm>
            <a:off x="322386" y="1906302"/>
            <a:ext cx="11483502" cy="4904015"/>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6BAFF830-6BB9-9D30-7013-556933439327}"/>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36" name="四角形: 角を丸くする 35">
            <a:extLst>
              <a:ext uri="{FF2B5EF4-FFF2-40B4-BE49-F238E27FC236}">
                <a16:creationId xmlns:a16="http://schemas.microsoft.com/office/drawing/2014/main" id="{C9036A85-4B37-4A58-B9D4-75B1198986C5}"/>
              </a:ext>
            </a:extLst>
          </p:cNvPr>
          <p:cNvSpPr/>
          <p:nvPr/>
        </p:nvSpPr>
        <p:spPr>
          <a:xfrm>
            <a:off x="1939053" y="1398537"/>
            <a:ext cx="8230703" cy="106295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游ゴシック" panose="020B0400000000000000" pitchFamily="50" charset="-128"/>
                <a:ea typeface="游ゴシック" panose="020B0400000000000000" pitchFamily="50" charset="-128"/>
              </a:rPr>
              <a:t>＜本研究の目的＞</a:t>
            </a:r>
            <a:br>
              <a:rPr kumimoji="1" lang="en-US" altLang="ja-JP" sz="2000" b="1">
                <a:solidFill>
                  <a:schemeClr val="tx1"/>
                </a:solidFill>
                <a:latin typeface="游ゴシック" panose="020B0400000000000000" pitchFamily="50" charset="-128"/>
                <a:ea typeface="游ゴシック" panose="020B0400000000000000" pitchFamily="50" charset="-128"/>
              </a:rPr>
            </a:br>
            <a:r>
              <a:rPr lang="ja-JP" altLang="en-US" sz="2800" b="1">
                <a:solidFill>
                  <a:srgbClr val="E24E26"/>
                </a:solidFill>
                <a:latin typeface="游ゴシック" panose="020B0400000000000000" pitchFamily="50" charset="-128"/>
                <a:ea typeface="游ゴシック" panose="020B0400000000000000" pitchFamily="50" charset="-128"/>
              </a:rPr>
              <a:t>振動型</a:t>
            </a:r>
            <a:r>
              <a:rPr lang="en-US" altLang="ja-JP" sz="2800" b="1">
                <a:solidFill>
                  <a:srgbClr val="E24E26"/>
                </a:solidFill>
                <a:latin typeface="游ゴシック" panose="020B0400000000000000" pitchFamily="50" charset="-128"/>
                <a:ea typeface="游ゴシック" panose="020B0400000000000000" pitchFamily="50" charset="-128"/>
              </a:rPr>
              <a:t>MPI</a:t>
            </a:r>
            <a:r>
              <a:rPr lang="ja-JP" altLang="en-US" sz="2800" b="1">
                <a:solidFill>
                  <a:srgbClr val="E24E26"/>
                </a:solidFill>
                <a:latin typeface="游ゴシック" panose="020B0400000000000000" pitchFamily="50" charset="-128"/>
                <a:ea typeface="游ゴシック" panose="020B0400000000000000" pitchFamily="50" charset="-128"/>
              </a:rPr>
              <a:t>が実現可能なことを実証すること</a:t>
            </a:r>
            <a:endParaRPr kumimoji="1" lang="ja-JP" altLang="en-US" sz="2800" b="1" dirty="0">
              <a:solidFill>
                <a:srgbClr val="E24E26"/>
              </a:solidFill>
              <a:latin typeface="游ゴシック" panose="020B0400000000000000" pitchFamily="50" charset="-128"/>
              <a:ea typeface="游ゴシック" panose="020B0400000000000000" pitchFamily="50" charset="-128"/>
            </a:endParaRPr>
          </a:p>
        </p:txBody>
      </p:sp>
      <p:sp>
        <p:nvSpPr>
          <p:cNvPr id="46" name="スライド番号プレースホルダー 45">
            <a:extLst>
              <a:ext uri="{FF2B5EF4-FFF2-40B4-BE49-F238E27FC236}">
                <a16:creationId xmlns:a16="http://schemas.microsoft.com/office/drawing/2014/main" id="{D9840977-6260-2C4E-F5D8-202964B378DC}"/>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26</a:t>
            </a:fld>
            <a:endParaRPr kumimoji="1" lang="ja-JP" altLang="en-US">
              <a:latin typeface="游ゴシック" panose="020B0400000000000000" pitchFamily="50" charset="-128"/>
              <a:ea typeface="游ゴシック" panose="020B0400000000000000" pitchFamily="50" charset="-128"/>
            </a:endParaRPr>
          </a:p>
        </p:txBody>
      </p:sp>
      <p:sp>
        <p:nvSpPr>
          <p:cNvPr id="47" name="四角形: 角を丸くする 46">
            <a:extLst>
              <a:ext uri="{FF2B5EF4-FFF2-40B4-BE49-F238E27FC236}">
                <a16:creationId xmlns:a16="http://schemas.microsoft.com/office/drawing/2014/main" id="{E2B3DB43-B3D0-F062-0282-A764980E57D5}"/>
              </a:ext>
            </a:extLst>
          </p:cNvPr>
          <p:cNvSpPr/>
          <p:nvPr/>
        </p:nvSpPr>
        <p:spPr>
          <a:xfrm>
            <a:off x="630673" y="4061505"/>
            <a:ext cx="5629882" cy="259306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9" name="四角形: 角を丸くする 8">
            <a:extLst>
              <a:ext uri="{FF2B5EF4-FFF2-40B4-BE49-F238E27FC236}">
                <a16:creationId xmlns:a16="http://schemas.microsoft.com/office/drawing/2014/main" id="{4ECFB989-AC6C-23AA-5145-C7E30B9C9ADF}"/>
              </a:ext>
            </a:extLst>
          </p:cNvPr>
          <p:cNvSpPr/>
          <p:nvPr/>
        </p:nvSpPr>
        <p:spPr>
          <a:xfrm>
            <a:off x="571427" y="3791060"/>
            <a:ext cx="2735252" cy="54088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計測実験</a:t>
            </a:r>
            <a:r>
              <a:rPr kumimoji="1" lang="ja-JP" altLang="en-US" sz="1400" b="1">
                <a:solidFill>
                  <a:schemeClr val="tx1"/>
                </a:solidFill>
                <a:latin typeface="游ゴシック" panose="020B0400000000000000" pitchFamily="50" charset="-128"/>
                <a:ea typeface="游ゴシック" panose="020B0400000000000000" pitchFamily="50" charset="-128"/>
              </a:rPr>
              <a:t>（再現性の証明）</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48" name="四角形: 角を丸くする 47">
            <a:extLst>
              <a:ext uri="{FF2B5EF4-FFF2-40B4-BE49-F238E27FC236}">
                <a16:creationId xmlns:a16="http://schemas.microsoft.com/office/drawing/2014/main" id="{6362C5AA-59CA-64A2-4B8E-E7DE64A9768B}"/>
              </a:ext>
            </a:extLst>
          </p:cNvPr>
          <p:cNvSpPr/>
          <p:nvPr/>
        </p:nvSpPr>
        <p:spPr>
          <a:xfrm>
            <a:off x="6646635" y="4054950"/>
            <a:ext cx="4900205" cy="210462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956EAC24-4EAA-F82A-C398-ED4208C82534}"/>
              </a:ext>
            </a:extLst>
          </p:cNvPr>
          <p:cNvSpPr/>
          <p:nvPr/>
        </p:nvSpPr>
        <p:spPr>
          <a:xfrm>
            <a:off x="6453595" y="3777951"/>
            <a:ext cx="2633341" cy="55399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游ゴシック" panose="020B0400000000000000" pitchFamily="50" charset="-128"/>
                <a:ea typeface="游ゴシック" panose="020B0400000000000000" pitchFamily="50" charset="-128"/>
              </a:rPr>
              <a:t>数値解析（妥当性の確認）</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0" name="テキスト ボックス 49">
            <a:extLst>
              <a:ext uri="{FF2B5EF4-FFF2-40B4-BE49-F238E27FC236}">
                <a16:creationId xmlns:a16="http://schemas.microsoft.com/office/drawing/2014/main" id="{F8E4AA8E-FBEA-A65B-3F30-64B3E13E01B2}"/>
              </a:ext>
            </a:extLst>
          </p:cNvPr>
          <p:cNvSpPr txBox="1"/>
          <p:nvPr/>
        </p:nvSpPr>
        <p:spPr>
          <a:xfrm>
            <a:off x="623398" y="4356950"/>
            <a:ext cx="5830197" cy="2308324"/>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➀音圧計測</a:t>
            </a:r>
            <a:endParaRPr kumimoji="1" lang="en-US" altLang="ja-JP" b="1">
              <a:solidFill>
                <a:srgbClr val="E24E26"/>
              </a:solidFill>
              <a:latin typeface="游ゴシック" panose="020B0400000000000000" pitchFamily="50" charset="-128"/>
              <a:ea typeface="游ゴシック" panose="020B0400000000000000" pitchFamily="50" charset="-128"/>
            </a:endParaRPr>
          </a:p>
          <a:p>
            <a:r>
              <a:rPr lang="ja-JP" altLang="en-US" b="1">
                <a:latin typeface="游ゴシック" panose="020B0400000000000000" pitchFamily="50" charset="-128"/>
                <a:ea typeface="游ゴシック" panose="020B0400000000000000" pitchFamily="50" charset="-128"/>
              </a:rPr>
              <a:t>　⇒照射する超音波がどれほどの音圧を与えるのかを</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②</a:t>
            </a:r>
            <a:r>
              <a:rPr kumimoji="1" lang="ja-JP" altLang="en-US" b="1">
                <a:solidFill>
                  <a:srgbClr val="E24E26"/>
                </a:solidFill>
                <a:latin typeface="游ゴシック" panose="020B0400000000000000" pitchFamily="50" charset="-128"/>
                <a:ea typeface="游ゴシック" panose="020B0400000000000000" pitchFamily="50" charset="-128"/>
              </a:rPr>
              <a:t>振動変位計測</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⇒粒子が照射した超音波によりどれほど揺れるのか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を調べる</a:t>
            </a:r>
            <a:endParaRPr kumimoji="1" lang="en-US" altLang="ja-JP" b="1">
              <a:latin typeface="游ゴシック" panose="020B0400000000000000" pitchFamily="50" charset="-128"/>
              <a:ea typeface="游ゴシック" panose="020B0400000000000000" pitchFamily="50" charset="-128"/>
            </a:endParaRPr>
          </a:p>
          <a:p>
            <a:r>
              <a:rPr lang="ja-JP" altLang="en-US" b="1">
                <a:solidFill>
                  <a:srgbClr val="E24E26"/>
                </a:solidFill>
                <a:latin typeface="游ゴシック" panose="020B0400000000000000" pitchFamily="50" charset="-128"/>
                <a:ea typeface="游ゴシック" panose="020B0400000000000000" pitchFamily="50" charset="-128"/>
              </a:rPr>
              <a:t>③磁気計測</a:t>
            </a:r>
            <a:br>
              <a:rPr lang="en-US" altLang="ja-JP" b="1">
                <a:latin typeface="游ゴシック" panose="020B0400000000000000" pitchFamily="50" charset="-128"/>
                <a:ea typeface="游ゴシック" panose="020B0400000000000000" pitchFamily="50" charset="-128"/>
              </a:rPr>
            </a:br>
            <a:r>
              <a:rPr lang="ja-JP" altLang="en-US" b="1">
                <a:latin typeface="游ゴシック" panose="020B0400000000000000" pitchFamily="50" charset="-128"/>
                <a:ea typeface="游ゴシック" panose="020B0400000000000000" pitchFamily="50" charset="-128"/>
              </a:rPr>
              <a:t>　⇒実際に粒子から信号を検出できることを調べる</a:t>
            </a:r>
            <a:endParaRPr kumimoji="1" lang="en-US" altLang="ja-JP" b="1">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838A7EE1-A076-2063-16D7-51CFD04D6994}"/>
              </a:ext>
            </a:extLst>
          </p:cNvPr>
          <p:cNvSpPr txBox="1"/>
          <p:nvPr/>
        </p:nvSpPr>
        <p:spPr>
          <a:xfrm>
            <a:off x="6646635" y="4356950"/>
            <a:ext cx="4914692" cy="1754326"/>
          </a:xfrm>
          <a:prstGeom prst="rect">
            <a:avLst/>
          </a:prstGeom>
          <a:noFill/>
        </p:spPr>
        <p:txBody>
          <a:bodyPr wrap="square" rtlCol="0">
            <a:spAutoFit/>
          </a:bodyPr>
          <a:lstStyle/>
          <a:p>
            <a:r>
              <a:rPr kumimoji="1" lang="ja-JP" altLang="en-US" b="1">
                <a:solidFill>
                  <a:srgbClr val="E24E26"/>
                </a:solidFill>
                <a:latin typeface="游ゴシック" panose="020B0400000000000000" pitchFamily="50" charset="-128"/>
                <a:ea typeface="游ゴシック" panose="020B0400000000000000" pitchFamily="50" charset="-128"/>
              </a:rPr>
              <a:t>➀音圧解析</a:t>
            </a:r>
            <a:br>
              <a:rPr kumimoji="1" lang="en-US" altLang="ja-JP" b="1">
                <a:solidFill>
                  <a:srgbClr val="E24E26"/>
                </a:solidFill>
                <a:latin typeface="游ゴシック" panose="020B0400000000000000" pitchFamily="50" charset="-128"/>
                <a:ea typeface="游ゴシック" panose="020B0400000000000000" pitchFamily="50" charset="-128"/>
              </a:rPr>
            </a:br>
            <a:r>
              <a:rPr lang="ja-JP" altLang="en-US" b="1">
                <a:solidFill>
                  <a:srgbClr val="FF0000"/>
                </a:solidFill>
                <a:latin typeface="游ゴシック" panose="020B0400000000000000" pitchFamily="50" charset="-128"/>
                <a:ea typeface="游ゴシック" panose="020B0400000000000000" pitchFamily="50" charset="-128"/>
              </a:rPr>
              <a:t>②振動変位解析</a:t>
            </a:r>
            <a:endParaRPr lang="en-US" altLang="ja-JP" b="1">
              <a:solidFill>
                <a:srgbClr val="FF0000"/>
              </a:solidFill>
              <a:latin typeface="游ゴシック" panose="020B0400000000000000" pitchFamily="50" charset="-128"/>
              <a:ea typeface="游ゴシック" panose="020B0400000000000000" pitchFamily="50" charset="-128"/>
            </a:endParaRPr>
          </a:p>
          <a:p>
            <a:r>
              <a:rPr kumimoji="1" lang="ja-JP" altLang="en-US" b="1">
                <a:solidFill>
                  <a:srgbClr val="FF0000"/>
                </a:solidFill>
                <a:latin typeface="游ゴシック" panose="020B0400000000000000" pitchFamily="50" charset="-128"/>
                <a:ea typeface="游ゴシック" panose="020B0400000000000000" pitchFamily="50" charset="-128"/>
              </a:rPr>
              <a:t>③磁気解析</a:t>
            </a:r>
            <a:br>
              <a:rPr kumimoji="1" lang="en-US" altLang="ja-JP" b="1">
                <a:solidFill>
                  <a:srgbClr val="FF0000"/>
                </a:solidFill>
                <a:latin typeface="游ゴシック" panose="020B0400000000000000" pitchFamily="50" charset="-128"/>
                <a:ea typeface="游ゴシック" panose="020B0400000000000000" pitchFamily="50" charset="-128"/>
              </a:rPr>
            </a:br>
            <a:r>
              <a:rPr kumimoji="1" lang="ja-JP" altLang="en-US" b="1">
                <a:solidFill>
                  <a:srgbClr val="FF0000"/>
                </a:solidFill>
                <a:latin typeface="游ゴシック" panose="020B0400000000000000" pitchFamily="50" charset="-128"/>
                <a:ea typeface="游ゴシック" panose="020B0400000000000000" pitchFamily="50" charset="-128"/>
              </a:rPr>
              <a:t>　</a:t>
            </a:r>
            <a:r>
              <a:rPr kumimoji="1" lang="ja-JP" altLang="en-US" b="1">
                <a:latin typeface="游ゴシック" panose="020B0400000000000000" pitchFamily="50" charset="-128"/>
                <a:ea typeface="游ゴシック" panose="020B0400000000000000" pitchFamily="50" charset="-128"/>
              </a:rPr>
              <a:t>⇒計測実験の結果の妥当性を確認する</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（有限要素法に基づくシミュレーション</a:t>
            </a:r>
            <a:br>
              <a:rPr kumimoji="1" lang="en-US" altLang="ja-JP" b="1">
                <a:latin typeface="游ゴシック" panose="020B0400000000000000" pitchFamily="50" charset="-128"/>
                <a:ea typeface="游ゴシック" panose="020B0400000000000000" pitchFamily="50" charset="-128"/>
              </a:rPr>
            </a:br>
            <a:r>
              <a:rPr kumimoji="1" lang="ja-JP" altLang="en-US" b="1">
                <a:latin typeface="游ゴシック" panose="020B0400000000000000" pitchFamily="50" charset="-128"/>
                <a:ea typeface="游ゴシック" panose="020B0400000000000000" pitchFamily="50" charset="-128"/>
              </a:rPr>
              <a:t>　　　により解析を行う）</a:t>
            </a:r>
            <a:endParaRPr kumimoji="1" lang="en-US" altLang="ja-JP" b="1">
              <a:latin typeface="游ゴシック" panose="020B0400000000000000" pitchFamily="50" charset="-128"/>
              <a:ea typeface="游ゴシック" panose="020B0400000000000000" pitchFamily="50" charset="-128"/>
            </a:endParaRPr>
          </a:p>
        </p:txBody>
      </p:sp>
      <p:sp>
        <p:nvSpPr>
          <p:cNvPr id="52" name="テキスト ボックス 51">
            <a:extLst>
              <a:ext uri="{FF2B5EF4-FFF2-40B4-BE49-F238E27FC236}">
                <a16:creationId xmlns:a16="http://schemas.microsoft.com/office/drawing/2014/main" id="{C156F871-327C-BF5A-2D2B-F0D02CAC0379}"/>
              </a:ext>
            </a:extLst>
          </p:cNvPr>
          <p:cNvSpPr txBox="1"/>
          <p:nvPr/>
        </p:nvSpPr>
        <p:spPr>
          <a:xfrm>
            <a:off x="6846722" y="6180515"/>
            <a:ext cx="4249494" cy="600164"/>
          </a:xfrm>
          <a:prstGeom prst="rect">
            <a:avLst/>
          </a:prstGeom>
          <a:noFill/>
        </p:spPr>
        <p:txBody>
          <a:bodyPr wrap="square" rtlCol="0">
            <a:spAutoFit/>
          </a:bodyPr>
          <a:lstStyle/>
          <a:p>
            <a:r>
              <a:rPr kumimoji="1" lang="ja-JP" altLang="en-US" sz="1100">
                <a:latin typeface="游ゴシック" panose="020B0400000000000000" pitchFamily="50" charset="-128"/>
                <a:ea typeface="游ゴシック" panose="020B0400000000000000" pitchFamily="50" charset="-128"/>
              </a:rPr>
              <a:t>有限要素法</a:t>
            </a:r>
            <a:r>
              <a:rPr kumimoji="1" lang="en-US" altLang="ja-JP" sz="1100">
                <a:latin typeface="游ゴシック" panose="020B0400000000000000" pitchFamily="50" charset="-128"/>
                <a:ea typeface="游ゴシック" panose="020B0400000000000000" pitchFamily="50" charset="-128"/>
              </a:rPr>
              <a:t>…</a:t>
            </a:r>
            <a:br>
              <a:rPr kumimoji="1" lang="en-US" altLang="ja-JP" sz="1100">
                <a:latin typeface="游ゴシック" panose="020B0400000000000000" pitchFamily="50" charset="-128"/>
                <a:ea typeface="游ゴシック" panose="020B0400000000000000" pitchFamily="50" charset="-128"/>
              </a:rPr>
            </a:br>
            <a:r>
              <a:rPr kumimoji="1" lang="ja-JP" altLang="en-US" sz="1100">
                <a:latin typeface="游ゴシック" panose="020B0400000000000000" pitchFamily="50" charset="-128"/>
                <a:ea typeface="游ゴシック" panose="020B0400000000000000" pitchFamily="50" charset="-128"/>
              </a:rPr>
              <a:t>解析対象を有限個の要素に分割して、様々な方程式を解くことで挙動を求める方法</a:t>
            </a:r>
            <a:endParaRPr kumimoji="1" lang="en-US" altLang="ja-JP" sz="1100">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16AFB9EC-1596-06A9-47B8-5232D50C3B2B}"/>
              </a:ext>
            </a:extLst>
          </p:cNvPr>
          <p:cNvSpPr txBox="1"/>
          <p:nvPr/>
        </p:nvSpPr>
        <p:spPr>
          <a:xfrm>
            <a:off x="697991" y="2532126"/>
            <a:ext cx="6605990" cy="1015663"/>
          </a:xfrm>
          <a:prstGeom prst="rect">
            <a:avLst/>
          </a:prstGeom>
          <a:noFill/>
        </p:spPr>
        <p:txBody>
          <a:bodyPr wrap="square" rtlCol="0">
            <a:spAutoFit/>
          </a:bodyPr>
          <a:lstStyle/>
          <a:p>
            <a:r>
              <a:rPr kumimoji="1" lang="ja-JP" altLang="en-US" sz="2000">
                <a:latin typeface="游ゴシック" panose="020B0400000000000000" pitchFamily="50" charset="-128"/>
                <a:ea typeface="游ゴシック" panose="020B0400000000000000" pitchFamily="50" charset="-128"/>
              </a:rPr>
              <a:t>実証するには</a:t>
            </a:r>
            <a:r>
              <a:rPr kumimoji="1" lang="en-US" altLang="ja-JP" sz="2000">
                <a:latin typeface="游ゴシック" panose="020B0400000000000000" pitchFamily="50" charset="-128"/>
                <a:ea typeface="游ゴシック" panose="020B0400000000000000" pitchFamily="50" charset="-128"/>
              </a:rPr>
              <a:t>...</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技術が実現可能であることを</a:t>
            </a:r>
            <a:r>
              <a:rPr lang="ja-JP" altLang="en-US" sz="2000" b="1">
                <a:latin typeface="游ゴシック" panose="020B0400000000000000" pitchFamily="50" charset="-128"/>
                <a:ea typeface="游ゴシック" panose="020B0400000000000000" pitchFamily="50" charset="-128"/>
              </a:rPr>
              <a:t>証明するデータが必要</a:t>
            </a:r>
            <a:br>
              <a:rPr lang="en-US" altLang="ja-JP" sz="2000">
                <a:latin typeface="游ゴシック" panose="020B0400000000000000" pitchFamily="50" charset="-128"/>
                <a:ea typeface="游ゴシック" panose="020B0400000000000000" pitchFamily="50" charset="-128"/>
              </a:rPr>
            </a:br>
            <a:r>
              <a:rPr lang="ja-JP" altLang="en-US" sz="2000">
                <a:latin typeface="游ゴシック" panose="020B0400000000000000" pitchFamily="50" charset="-128"/>
                <a:ea typeface="游ゴシック" panose="020B0400000000000000" pitchFamily="50" charset="-128"/>
              </a:rPr>
              <a:t>　（</a:t>
            </a:r>
            <a:r>
              <a:rPr lang="ja-JP" altLang="en-US" sz="2000" b="1">
                <a:latin typeface="游ゴシック" panose="020B0400000000000000" pitchFamily="50" charset="-128"/>
                <a:ea typeface="游ゴシック" panose="020B0400000000000000" pitchFamily="50" charset="-128"/>
              </a:rPr>
              <a:t>原理検証を行う必要</a:t>
            </a:r>
            <a:r>
              <a:rPr lang="ja-JP" altLang="en-US" sz="2000">
                <a:latin typeface="游ゴシック" panose="020B0400000000000000" pitchFamily="50" charset="-128"/>
                <a:ea typeface="游ゴシック" panose="020B0400000000000000" pitchFamily="50" charset="-128"/>
              </a:rPr>
              <a:t>がある）</a:t>
            </a:r>
            <a:endParaRPr kumimoji="1" lang="en-US" altLang="ja-JP" sz="200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80029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850F4557-75F8-A9D6-0002-D541D4228D2C}"/>
              </a:ext>
            </a:extLst>
          </p:cNvPr>
          <p:cNvSpPr/>
          <p:nvPr/>
        </p:nvSpPr>
        <p:spPr>
          <a:xfrm>
            <a:off x="6178884"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4727DA7-D081-B0B4-3FFA-CCA41B96E8CC}"/>
              </a:ext>
            </a:extLst>
          </p:cNvPr>
          <p:cNvSpPr>
            <a:spLocks noGrp="1"/>
          </p:cNvSpPr>
          <p:nvPr>
            <p:ph type="title"/>
          </p:nvPr>
        </p:nvSpPr>
        <p:spPr/>
        <p:txBody>
          <a:bodyPr/>
          <a:lstStyle/>
          <a:p>
            <a:r>
              <a:rPr kumimoji="1" lang="ja-JP" altLang="en-US"/>
              <a:t>各実験のイメージ図</a:t>
            </a:r>
          </a:p>
        </p:txBody>
      </p:sp>
      <p:sp>
        <p:nvSpPr>
          <p:cNvPr id="4" name="スライド番号プレースホルダー 3">
            <a:extLst>
              <a:ext uri="{FF2B5EF4-FFF2-40B4-BE49-F238E27FC236}">
                <a16:creationId xmlns:a16="http://schemas.microsoft.com/office/drawing/2014/main" id="{1A15AD72-1D6B-28DF-25E8-E7DBB44F4717}"/>
              </a:ext>
            </a:extLst>
          </p:cNvPr>
          <p:cNvSpPr>
            <a:spLocks noGrp="1"/>
          </p:cNvSpPr>
          <p:nvPr>
            <p:ph type="sldNum" sz="quarter" idx="12"/>
          </p:nvPr>
        </p:nvSpPr>
        <p:spPr/>
        <p:txBody>
          <a:bodyPr/>
          <a:lstStyle/>
          <a:p>
            <a:fld id="{4AD72193-2778-4F28-8FB6-2AF7846BFD67}" type="slidenum">
              <a:rPr kumimoji="1" lang="ja-JP" altLang="en-US" smtClean="0"/>
              <a:t>27</a:t>
            </a:fld>
            <a:endParaRPr kumimoji="1" lang="ja-JP" altLang="en-US"/>
          </a:p>
        </p:txBody>
      </p:sp>
      <p:pic>
        <p:nvPicPr>
          <p:cNvPr id="5" name="図 4">
            <a:extLst>
              <a:ext uri="{FF2B5EF4-FFF2-40B4-BE49-F238E27FC236}">
                <a16:creationId xmlns:a16="http://schemas.microsoft.com/office/drawing/2014/main" id="{187AC652-7084-8D93-FBB1-9AC4102883DF}"/>
              </a:ext>
            </a:extLst>
          </p:cNvPr>
          <p:cNvPicPr>
            <a:picLocks noChangeAspect="1"/>
          </p:cNvPicPr>
          <p:nvPr/>
        </p:nvPicPr>
        <p:blipFill rotWithShape="1">
          <a:blip r:embed="rId2"/>
          <a:srcRect r="63434"/>
          <a:stretch/>
        </p:blipFill>
        <p:spPr>
          <a:xfrm>
            <a:off x="3781823" y="3581773"/>
            <a:ext cx="1796812" cy="2395936"/>
          </a:xfrm>
          <a:prstGeom prst="rect">
            <a:avLst/>
          </a:prstGeom>
        </p:spPr>
      </p:pic>
      <p:pic>
        <p:nvPicPr>
          <p:cNvPr id="6" name="図 5">
            <a:extLst>
              <a:ext uri="{FF2B5EF4-FFF2-40B4-BE49-F238E27FC236}">
                <a16:creationId xmlns:a16="http://schemas.microsoft.com/office/drawing/2014/main" id="{6738263F-2084-DB28-46E6-49785828E2AB}"/>
              </a:ext>
            </a:extLst>
          </p:cNvPr>
          <p:cNvPicPr>
            <a:picLocks noChangeAspect="1"/>
          </p:cNvPicPr>
          <p:nvPr/>
        </p:nvPicPr>
        <p:blipFill rotWithShape="1">
          <a:blip r:embed="rId3"/>
          <a:srcRect l="36187" t="66862"/>
          <a:stretch/>
        </p:blipFill>
        <p:spPr>
          <a:xfrm>
            <a:off x="5668392" y="5296760"/>
            <a:ext cx="3018081" cy="1009767"/>
          </a:xfrm>
          <a:prstGeom prst="rect">
            <a:avLst/>
          </a:prstGeom>
        </p:spPr>
      </p:pic>
      <p:grpSp>
        <p:nvGrpSpPr>
          <p:cNvPr id="16" name="グループ化 15">
            <a:extLst>
              <a:ext uri="{FF2B5EF4-FFF2-40B4-BE49-F238E27FC236}">
                <a16:creationId xmlns:a16="http://schemas.microsoft.com/office/drawing/2014/main" id="{6EC0CCF7-4928-649F-E43E-192FA031685C}"/>
              </a:ext>
            </a:extLst>
          </p:cNvPr>
          <p:cNvGrpSpPr/>
          <p:nvPr/>
        </p:nvGrpSpPr>
        <p:grpSpPr>
          <a:xfrm>
            <a:off x="7404685" y="4054172"/>
            <a:ext cx="427087" cy="807813"/>
            <a:chOff x="2071320" y="2778269"/>
            <a:chExt cx="427087" cy="807813"/>
          </a:xfrm>
        </p:grpSpPr>
        <p:sp>
          <p:nvSpPr>
            <p:cNvPr id="11" name="正方形/長方形 10">
              <a:extLst>
                <a:ext uri="{FF2B5EF4-FFF2-40B4-BE49-F238E27FC236}">
                  <a16:creationId xmlns:a16="http://schemas.microsoft.com/office/drawing/2014/main" id="{396FDAF1-08D1-60BE-9141-6D3916502AB2}"/>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8B4C6C-0AF5-B936-511F-12EB3A289139}"/>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2" name="直線コネクタ 31">
            <a:extLst>
              <a:ext uri="{FF2B5EF4-FFF2-40B4-BE49-F238E27FC236}">
                <a16:creationId xmlns:a16="http://schemas.microsoft.com/office/drawing/2014/main" id="{C64AA799-BE0A-561A-09C7-78FDA3A6821B}"/>
              </a:ext>
            </a:extLst>
          </p:cNvPr>
          <p:cNvCxnSpPr/>
          <p:nvPr/>
        </p:nvCxnSpPr>
        <p:spPr>
          <a:xfrm>
            <a:off x="5578635" y="4491078"/>
            <a:ext cx="18260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AF7C72C4-C346-2114-FFF7-6EDEB6E5646B}"/>
              </a:ext>
            </a:extLst>
          </p:cNvPr>
          <p:cNvPicPr>
            <a:picLocks noChangeAspect="1"/>
          </p:cNvPicPr>
          <p:nvPr/>
        </p:nvPicPr>
        <p:blipFill>
          <a:blip r:embed="rId4"/>
          <a:stretch>
            <a:fillRect/>
          </a:stretch>
        </p:blipFill>
        <p:spPr>
          <a:xfrm>
            <a:off x="6067712" y="3596094"/>
            <a:ext cx="981541" cy="1615580"/>
          </a:xfrm>
          <a:prstGeom prst="rect">
            <a:avLst/>
          </a:prstGeom>
        </p:spPr>
      </p:pic>
      <p:sp>
        <p:nvSpPr>
          <p:cNvPr id="33" name="正方形/長方形 32">
            <a:extLst>
              <a:ext uri="{FF2B5EF4-FFF2-40B4-BE49-F238E27FC236}">
                <a16:creationId xmlns:a16="http://schemas.microsoft.com/office/drawing/2014/main" id="{BC72166E-CD04-4CD6-F9A4-6C2173E9C570}"/>
              </a:ext>
            </a:extLst>
          </p:cNvPr>
          <p:cNvSpPr/>
          <p:nvPr/>
        </p:nvSpPr>
        <p:spPr>
          <a:xfrm>
            <a:off x="494970" y="2281985"/>
            <a:ext cx="2719559"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5ABC4F1A-551C-32E4-201A-F7C99459C1AA}"/>
              </a:ext>
            </a:extLst>
          </p:cNvPr>
          <p:cNvPicPr>
            <a:picLocks noChangeAspect="1"/>
          </p:cNvPicPr>
          <p:nvPr/>
        </p:nvPicPr>
        <p:blipFill rotWithShape="1">
          <a:blip r:embed="rId3"/>
          <a:srcRect l="36187" t="66862"/>
          <a:stretch/>
        </p:blipFill>
        <p:spPr>
          <a:xfrm>
            <a:off x="333888" y="5268724"/>
            <a:ext cx="3018081" cy="1009767"/>
          </a:xfrm>
          <a:prstGeom prst="rect">
            <a:avLst/>
          </a:prstGeom>
        </p:spPr>
      </p:pic>
      <p:pic>
        <p:nvPicPr>
          <p:cNvPr id="46" name="図 45">
            <a:extLst>
              <a:ext uri="{FF2B5EF4-FFF2-40B4-BE49-F238E27FC236}">
                <a16:creationId xmlns:a16="http://schemas.microsoft.com/office/drawing/2014/main" id="{63F3625C-11D2-B7A0-0A48-51A7DACAD622}"/>
              </a:ext>
            </a:extLst>
          </p:cNvPr>
          <p:cNvPicPr>
            <a:picLocks noChangeAspect="1"/>
          </p:cNvPicPr>
          <p:nvPr/>
        </p:nvPicPr>
        <p:blipFill>
          <a:blip r:embed="rId4"/>
          <a:stretch>
            <a:fillRect/>
          </a:stretch>
        </p:blipFill>
        <p:spPr>
          <a:xfrm>
            <a:off x="239382" y="3579278"/>
            <a:ext cx="981541" cy="1615580"/>
          </a:xfrm>
          <a:prstGeom prst="rect">
            <a:avLst/>
          </a:prstGeom>
        </p:spPr>
      </p:pic>
      <p:pic>
        <p:nvPicPr>
          <p:cNvPr id="55" name="図 54">
            <a:extLst>
              <a:ext uri="{FF2B5EF4-FFF2-40B4-BE49-F238E27FC236}">
                <a16:creationId xmlns:a16="http://schemas.microsoft.com/office/drawing/2014/main" id="{A11221C6-82BD-6027-B561-17BAAD2CB60E}"/>
              </a:ext>
            </a:extLst>
          </p:cNvPr>
          <p:cNvPicPr>
            <a:picLocks noChangeAspect="1"/>
          </p:cNvPicPr>
          <p:nvPr/>
        </p:nvPicPr>
        <p:blipFill>
          <a:blip r:embed="rId5"/>
          <a:stretch>
            <a:fillRect/>
          </a:stretch>
        </p:blipFill>
        <p:spPr>
          <a:xfrm>
            <a:off x="1542034" y="4443081"/>
            <a:ext cx="1502196" cy="45719"/>
          </a:xfrm>
          <a:prstGeom prst="rect">
            <a:avLst/>
          </a:prstGeom>
        </p:spPr>
      </p:pic>
      <p:grpSp>
        <p:nvGrpSpPr>
          <p:cNvPr id="68" name="グループ化 67">
            <a:extLst>
              <a:ext uri="{FF2B5EF4-FFF2-40B4-BE49-F238E27FC236}">
                <a16:creationId xmlns:a16="http://schemas.microsoft.com/office/drawing/2014/main" id="{032459C5-FF5F-686A-6B8E-EE32F524292F}"/>
              </a:ext>
            </a:extLst>
          </p:cNvPr>
          <p:cNvGrpSpPr/>
          <p:nvPr/>
        </p:nvGrpSpPr>
        <p:grpSpPr>
          <a:xfrm>
            <a:off x="732141" y="4162661"/>
            <a:ext cx="744370" cy="617080"/>
            <a:chOff x="6279188" y="2137340"/>
            <a:chExt cx="744370" cy="617080"/>
          </a:xfrm>
        </p:grpSpPr>
        <p:sp>
          <p:nvSpPr>
            <p:cNvPr id="56" name="円弧 55">
              <a:extLst>
                <a:ext uri="{FF2B5EF4-FFF2-40B4-BE49-F238E27FC236}">
                  <a16:creationId xmlns:a16="http://schemas.microsoft.com/office/drawing/2014/main" id="{F343F5FA-E83E-41EA-AF0C-C2D1D5CDA45E}"/>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2719D139-A02D-9FDD-E24D-ADFC4E1E9722}"/>
                </a:ext>
              </a:extLst>
            </p:cNvPr>
            <p:cNvGrpSpPr/>
            <p:nvPr/>
          </p:nvGrpSpPr>
          <p:grpSpPr>
            <a:xfrm>
              <a:off x="6374623" y="2188753"/>
              <a:ext cx="648935" cy="532008"/>
              <a:chOff x="6374623" y="2188753"/>
              <a:chExt cx="648935" cy="532008"/>
            </a:xfrm>
          </p:grpSpPr>
          <p:sp>
            <p:nvSpPr>
              <p:cNvPr id="65" name="円弧 64">
                <a:extLst>
                  <a:ext uri="{FF2B5EF4-FFF2-40B4-BE49-F238E27FC236}">
                    <a16:creationId xmlns:a16="http://schemas.microsoft.com/office/drawing/2014/main" id="{6BFCB87C-5EA3-45B3-24A2-2B6D054545C0}"/>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a:extLst>
                  <a:ext uri="{FF2B5EF4-FFF2-40B4-BE49-F238E27FC236}">
                    <a16:creationId xmlns:a16="http://schemas.microsoft.com/office/drawing/2014/main" id="{106AAD35-F392-3A74-CA16-23C0E288D218}"/>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sp>
        <p:nvSpPr>
          <p:cNvPr id="69" name="正方形/長方形 68">
            <a:extLst>
              <a:ext uri="{FF2B5EF4-FFF2-40B4-BE49-F238E27FC236}">
                <a16:creationId xmlns:a16="http://schemas.microsoft.com/office/drawing/2014/main" id="{A96C685E-7702-B1D6-9D72-44858133535D}"/>
              </a:ext>
            </a:extLst>
          </p:cNvPr>
          <p:cNvSpPr/>
          <p:nvPr/>
        </p:nvSpPr>
        <p:spPr>
          <a:xfrm>
            <a:off x="9443796" y="2310021"/>
            <a:ext cx="2243928" cy="2986739"/>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a:extLst>
              <a:ext uri="{FF2B5EF4-FFF2-40B4-BE49-F238E27FC236}">
                <a16:creationId xmlns:a16="http://schemas.microsoft.com/office/drawing/2014/main" id="{4E633494-D8C6-A314-577A-AC4F95F1A7EB}"/>
              </a:ext>
            </a:extLst>
          </p:cNvPr>
          <p:cNvPicPr>
            <a:picLocks noChangeAspect="1"/>
          </p:cNvPicPr>
          <p:nvPr/>
        </p:nvPicPr>
        <p:blipFill rotWithShape="1">
          <a:blip r:embed="rId3"/>
          <a:srcRect l="36187" t="66862"/>
          <a:stretch/>
        </p:blipFill>
        <p:spPr>
          <a:xfrm>
            <a:off x="8933304" y="5296760"/>
            <a:ext cx="3018081" cy="1009767"/>
          </a:xfrm>
          <a:prstGeom prst="rect">
            <a:avLst/>
          </a:prstGeom>
        </p:spPr>
      </p:pic>
      <p:grpSp>
        <p:nvGrpSpPr>
          <p:cNvPr id="71" name="グループ化 70">
            <a:extLst>
              <a:ext uri="{FF2B5EF4-FFF2-40B4-BE49-F238E27FC236}">
                <a16:creationId xmlns:a16="http://schemas.microsoft.com/office/drawing/2014/main" id="{9C15EC2B-B6AB-E7A9-88C2-F6E111534708}"/>
              </a:ext>
            </a:extLst>
          </p:cNvPr>
          <p:cNvGrpSpPr/>
          <p:nvPr/>
        </p:nvGrpSpPr>
        <p:grpSpPr>
          <a:xfrm>
            <a:off x="10427076" y="3914491"/>
            <a:ext cx="912130" cy="1087177"/>
            <a:chOff x="2115499" y="2509876"/>
            <a:chExt cx="912130" cy="1087177"/>
          </a:xfrm>
        </p:grpSpPr>
        <p:sp>
          <p:nvSpPr>
            <p:cNvPr id="72" name="正方形/長方形 71">
              <a:extLst>
                <a:ext uri="{FF2B5EF4-FFF2-40B4-BE49-F238E27FC236}">
                  <a16:creationId xmlns:a16="http://schemas.microsoft.com/office/drawing/2014/main" id="{96CD9B9A-F0FF-B101-FFFD-40B84AE56047}"/>
                </a:ext>
              </a:extLst>
            </p:cNvPr>
            <p:cNvSpPr/>
            <p:nvPr/>
          </p:nvSpPr>
          <p:spPr>
            <a:xfrm>
              <a:off x="2115499" y="2509876"/>
              <a:ext cx="912130" cy="1087177"/>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E155D701-9B20-3677-AE05-B0BA949396E8}"/>
                </a:ext>
              </a:extLst>
            </p:cNvPr>
            <p:cNvSpPr/>
            <p:nvPr/>
          </p:nvSpPr>
          <p:spPr>
            <a:xfrm>
              <a:off x="2204136" y="2677930"/>
              <a:ext cx="734857" cy="751070"/>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a:extLst>
              <a:ext uri="{FF2B5EF4-FFF2-40B4-BE49-F238E27FC236}">
                <a16:creationId xmlns:a16="http://schemas.microsoft.com/office/drawing/2014/main" id="{80D4FB40-1C3F-314F-88FD-39054AFC5BD7}"/>
              </a:ext>
            </a:extLst>
          </p:cNvPr>
          <p:cNvGrpSpPr/>
          <p:nvPr/>
        </p:nvGrpSpPr>
        <p:grpSpPr>
          <a:xfrm>
            <a:off x="10669597" y="4054172"/>
            <a:ext cx="427087" cy="807813"/>
            <a:chOff x="2071320" y="2778269"/>
            <a:chExt cx="427087" cy="807813"/>
          </a:xfrm>
        </p:grpSpPr>
        <p:sp>
          <p:nvSpPr>
            <p:cNvPr id="75" name="正方形/長方形 74">
              <a:extLst>
                <a:ext uri="{FF2B5EF4-FFF2-40B4-BE49-F238E27FC236}">
                  <a16:creationId xmlns:a16="http://schemas.microsoft.com/office/drawing/2014/main" id="{32F22148-8D22-43C3-2C02-901826F1DC34}"/>
                </a:ext>
              </a:extLst>
            </p:cNvPr>
            <p:cNvSpPr/>
            <p:nvPr/>
          </p:nvSpPr>
          <p:spPr>
            <a:xfrm>
              <a:off x="2071320" y="2778269"/>
              <a:ext cx="427087" cy="8078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5395C3F-04A2-61C2-5BBC-BD32BE57CD85}"/>
                </a:ext>
              </a:extLst>
            </p:cNvPr>
            <p:cNvSpPr/>
            <p:nvPr/>
          </p:nvSpPr>
          <p:spPr>
            <a:xfrm>
              <a:off x="2211962" y="2962812"/>
              <a:ext cx="145801" cy="43872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a:extLst>
              <a:ext uri="{FF2B5EF4-FFF2-40B4-BE49-F238E27FC236}">
                <a16:creationId xmlns:a16="http://schemas.microsoft.com/office/drawing/2014/main" id="{2BCC28FD-1F01-F63A-81EC-ABD238D53D2F}"/>
              </a:ext>
            </a:extLst>
          </p:cNvPr>
          <p:cNvGrpSpPr/>
          <p:nvPr/>
        </p:nvGrpSpPr>
        <p:grpSpPr>
          <a:xfrm>
            <a:off x="10450817" y="3947490"/>
            <a:ext cx="912130" cy="1087177"/>
            <a:chOff x="2115499" y="2509876"/>
            <a:chExt cx="912130" cy="1087177"/>
          </a:xfrm>
        </p:grpSpPr>
        <p:sp>
          <p:nvSpPr>
            <p:cNvPr id="78" name="正方形/長方形 77">
              <a:extLst>
                <a:ext uri="{FF2B5EF4-FFF2-40B4-BE49-F238E27FC236}">
                  <a16:creationId xmlns:a16="http://schemas.microsoft.com/office/drawing/2014/main" id="{64F3F9CC-13E5-5D32-27AD-844C99DBFA26}"/>
                </a:ext>
              </a:extLst>
            </p:cNvPr>
            <p:cNvSpPr/>
            <p:nvPr/>
          </p:nvSpPr>
          <p:spPr>
            <a:xfrm>
              <a:off x="2115499" y="2509876"/>
              <a:ext cx="912130" cy="1087177"/>
            </a:xfrm>
            <a:prstGeom prst="rect">
              <a:avLst/>
            </a:prstGeom>
            <a:solidFill>
              <a:schemeClr val="accent3">
                <a:lumMod val="20000"/>
                <a:lumOff val="8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F2E439DE-DE8F-37BA-AB0A-0478D67BC6B9}"/>
                </a:ext>
              </a:extLst>
            </p:cNvPr>
            <p:cNvSpPr/>
            <p:nvPr/>
          </p:nvSpPr>
          <p:spPr>
            <a:xfrm>
              <a:off x="2204136" y="2677930"/>
              <a:ext cx="734857" cy="751070"/>
            </a:xfrm>
            <a:prstGeom prst="ellipse">
              <a:avLst/>
            </a:prstGeom>
            <a:solidFill>
              <a:schemeClr val="accent3">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0" name="図 79">
            <a:extLst>
              <a:ext uri="{FF2B5EF4-FFF2-40B4-BE49-F238E27FC236}">
                <a16:creationId xmlns:a16="http://schemas.microsoft.com/office/drawing/2014/main" id="{A40667BB-2983-B9F0-CB25-0C85E12A08CF}"/>
              </a:ext>
            </a:extLst>
          </p:cNvPr>
          <p:cNvPicPr>
            <a:picLocks noChangeAspect="1"/>
          </p:cNvPicPr>
          <p:nvPr/>
        </p:nvPicPr>
        <p:blipFill>
          <a:blip r:embed="rId4"/>
          <a:stretch>
            <a:fillRect/>
          </a:stretch>
        </p:blipFill>
        <p:spPr>
          <a:xfrm>
            <a:off x="9332624" y="3596094"/>
            <a:ext cx="981541" cy="1615580"/>
          </a:xfrm>
          <a:prstGeom prst="rect">
            <a:avLst/>
          </a:prstGeom>
        </p:spPr>
      </p:pic>
      <p:grpSp>
        <p:nvGrpSpPr>
          <p:cNvPr id="81" name="グループ化 80">
            <a:extLst>
              <a:ext uri="{FF2B5EF4-FFF2-40B4-BE49-F238E27FC236}">
                <a16:creationId xmlns:a16="http://schemas.microsoft.com/office/drawing/2014/main" id="{13C29C25-24ED-94B5-5D19-C58BCCA33BB2}"/>
              </a:ext>
            </a:extLst>
          </p:cNvPr>
          <p:cNvGrpSpPr/>
          <p:nvPr/>
        </p:nvGrpSpPr>
        <p:grpSpPr>
          <a:xfrm>
            <a:off x="6526318" y="4193074"/>
            <a:ext cx="744370" cy="617080"/>
            <a:chOff x="6279188" y="2137340"/>
            <a:chExt cx="744370" cy="617080"/>
          </a:xfrm>
        </p:grpSpPr>
        <p:sp>
          <p:nvSpPr>
            <p:cNvPr id="82" name="円弧 81">
              <a:extLst>
                <a:ext uri="{FF2B5EF4-FFF2-40B4-BE49-F238E27FC236}">
                  <a16:creationId xmlns:a16="http://schemas.microsoft.com/office/drawing/2014/main" id="{3C770DF7-51F8-A4A8-C0DB-F8A170FD260F}"/>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3" name="グループ化 82">
              <a:extLst>
                <a:ext uri="{FF2B5EF4-FFF2-40B4-BE49-F238E27FC236}">
                  <a16:creationId xmlns:a16="http://schemas.microsoft.com/office/drawing/2014/main" id="{AE61D4E9-11B3-3328-2DDB-224ABAC11F78}"/>
                </a:ext>
              </a:extLst>
            </p:cNvPr>
            <p:cNvGrpSpPr/>
            <p:nvPr/>
          </p:nvGrpSpPr>
          <p:grpSpPr>
            <a:xfrm>
              <a:off x="6374623" y="2188753"/>
              <a:ext cx="648935" cy="532008"/>
              <a:chOff x="6374623" y="2188753"/>
              <a:chExt cx="648935" cy="532008"/>
            </a:xfrm>
          </p:grpSpPr>
          <p:sp>
            <p:nvSpPr>
              <p:cNvPr id="84" name="円弧 83">
                <a:extLst>
                  <a:ext uri="{FF2B5EF4-FFF2-40B4-BE49-F238E27FC236}">
                    <a16:creationId xmlns:a16="http://schemas.microsoft.com/office/drawing/2014/main" id="{8BB73F0D-8166-3533-F0E4-EB0DED1E918B}"/>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5" name="円弧 84">
                <a:extLst>
                  <a:ext uri="{FF2B5EF4-FFF2-40B4-BE49-F238E27FC236}">
                    <a16:creationId xmlns:a16="http://schemas.microsoft.com/office/drawing/2014/main" id="{9CB8E94A-18AE-D47A-C950-34CD4283D26D}"/>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86" name="グループ化 85">
            <a:extLst>
              <a:ext uri="{FF2B5EF4-FFF2-40B4-BE49-F238E27FC236}">
                <a16:creationId xmlns:a16="http://schemas.microsoft.com/office/drawing/2014/main" id="{E7275B53-E06A-1617-1621-F06A2167F806}"/>
              </a:ext>
            </a:extLst>
          </p:cNvPr>
          <p:cNvGrpSpPr/>
          <p:nvPr/>
        </p:nvGrpSpPr>
        <p:grpSpPr>
          <a:xfrm>
            <a:off x="9802597" y="4176574"/>
            <a:ext cx="744370" cy="617080"/>
            <a:chOff x="6279188" y="2137340"/>
            <a:chExt cx="744370" cy="617080"/>
          </a:xfrm>
        </p:grpSpPr>
        <p:sp>
          <p:nvSpPr>
            <p:cNvPr id="87" name="円弧 86">
              <a:extLst>
                <a:ext uri="{FF2B5EF4-FFF2-40B4-BE49-F238E27FC236}">
                  <a16:creationId xmlns:a16="http://schemas.microsoft.com/office/drawing/2014/main" id="{B271E4C5-4378-D2E5-9E0C-9844D56ECB8A}"/>
                </a:ext>
              </a:extLst>
            </p:cNvPr>
            <p:cNvSpPr/>
            <p:nvPr/>
          </p:nvSpPr>
          <p:spPr>
            <a:xfrm>
              <a:off x="6279188" y="2137340"/>
              <a:ext cx="531129" cy="617080"/>
            </a:xfrm>
            <a:prstGeom prst="arc">
              <a:avLst>
                <a:gd name="adj1" fmla="val 17793177"/>
                <a:gd name="adj2" fmla="val 37766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88" name="グループ化 87">
              <a:extLst>
                <a:ext uri="{FF2B5EF4-FFF2-40B4-BE49-F238E27FC236}">
                  <a16:creationId xmlns:a16="http://schemas.microsoft.com/office/drawing/2014/main" id="{AC1DF1AA-812C-2494-5307-3D71C7707C2E}"/>
                </a:ext>
              </a:extLst>
            </p:cNvPr>
            <p:cNvGrpSpPr/>
            <p:nvPr/>
          </p:nvGrpSpPr>
          <p:grpSpPr>
            <a:xfrm>
              <a:off x="6374623" y="2188753"/>
              <a:ext cx="648935" cy="532008"/>
              <a:chOff x="6374623" y="2188753"/>
              <a:chExt cx="648935" cy="532008"/>
            </a:xfrm>
          </p:grpSpPr>
          <p:sp>
            <p:nvSpPr>
              <p:cNvPr id="89" name="円弧 88">
                <a:extLst>
                  <a:ext uri="{FF2B5EF4-FFF2-40B4-BE49-F238E27FC236}">
                    <a16:creationId xmlns:a16="http://schemas.microsoft.com/office/drawing/2014/main" id="{0F1DA659-66B0-4E60-CE9B-805D224294F3}"/>
                  </a:ext>
                </a:extLst>
              </p:cNvPr>
              <p:cNvSpPr/>
              <p:nvPr/>
            </p:nvSpPr>
            <p:spPr>
              <a:xfrm>
                <a:off x="6374623" y="2188753"/>
                <a:ext cx="553500" cy="532008"/>
              </a:xfrm>
              <a:prstGeom prst="arc">
                <a:avLst>
                  <a:gd name="adj1" fmla="val 19104619"/>
                  <a:gd name="adj2" fmla="val 24050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0" name="円弧 89">
                <a:extLst>
                  <a:ext uri="{FF2B5EF4-FFF2-40B4-BE49-F238E27FC236}">
                    <a16:creationId xmlns:a16="http://schemas.microsoft.com/office/drawing/2014/main" id="{CBFBAF8F-DEE7-AC0A-EAE1-63723E5F6BE9}"/>
                  </a:ext>
                </a:extLst>
              </p:cNvPr>
              <p:cNvSpPr/>
              <p:nvPr/>
            </p:nvSpPr>
            <p:spPr>
              <a:xfrm>
                <a:off x="6438934" y="2236109"/>
                <a:ext cx="584624" cy="434164"/>
              </a:xfrm>
              <a:prstGeom prst="arc">
                <a:avLst>
                  <a:gd name="adj1" fmla="val 19946077"/>
                  <a:gd name="adj2" fmla="val 174458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04" name="グループ化 103">
            <a:extLst>
              <a:ext uri="{FF2B5EF4-FFF2-40B4-BE49-F238E27FC236}">
                <a16:creationId xmlns:a16="http://schemas.microsoft.com/office/drawing/2014/main" id="{68862ED3-9946-BDDF-611F-51BCA7C67D7A}"/>
              </a:ext>
            </a:extLst>
          </p:cNvPr>
          <p:cNvGrpSpPr/>
          <p:nvPr/>
        </p:nvGrpSpPr>
        <p:grpSpPr>
          <a:xfrm>
            <a:off x="10658139" y="3990733"/>
            <a:ext cx="462286" cy="904696"/>
            <a:chOff x="4375656" y="2255146"/>
            <a:chExt cx="515387" cy="823434"/>
          </a:xfrm>
        </p:grpSpPr>
        <p:sp>
          <p:nvSpPr>
            <p:cNvPr id="91" name="正方形/長方形 90">
              <a:extLst>
                <a:ext uri="{FF2B5EF4-FFF2-40B4-BE49-F238E27FC236}">
                  <a16:creationId xmlns:a16="http://schemas.microsoft.com/office/drawing/2014/main" id="{D22715FD-AB1F-35C5-A85C-F0581C2A70FE}"/>
                </a:ext>
              </a:extLst>
            </p:cNvPr>
            <p:cNvSpPr/>
            <p:nvPr/>
          </p:nvSpPr>
          <p:spPr>
            <a:xfrm>
              <a:off x="4381547" y="2270767"/>
              <a:ext cx="505223" cy="807813"/>
            </a:xfrm>
            <a:prstGeom prst="rect">
              <a:avLst/>
            </a:prstGeom>
            <a:solidFill>
              <a:schemeClr val="accent4">
                <a:lumMod val="50000"/>
                <a:alpha val="19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E72DB039-ED8E-B790-09B5-7FB7B3B72CEE}"/>
                </a:ext>
              </a:extLst>
            </p:cNvPr>
            <p:cNvCxnSpPr/>
            <p:nvPr/>
          </p:nvCxnSpPr>
          <p:spPr>
            <a:xfrm>
              <a:off x="4375656" y="2468319"/>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CA9E7C66-EA91-C56A-38F9-9CF71EB3831A}"/>
                </a:ext>
              </a:extLst>
            </p:cNvPr>
            <p:cNvCxnSpPr>
              <a:cxnSpLocks/>
            </p:cNvCxnSpPr>
            <p:nvPr/>
          </p:nvCxnSpPr>
          <p:spPr>
            <a:xfrm>
              <a:off x="4437364" y="2277585"/>
              <a:ext cx="101729" cy="786391"/>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2D5F7C30-9526-5203-1987-BD5C347C5468}"/>
                </a:ext>
              </a:extLst>
            </p:cNvPr>
            <p:cNvCxnSpPr>
              <a:cxnSpLocks/>
            </p:cNvCxnSpPr>
            <p:nvPr/>
          </p:nvCxnSpPr>
          <p:spPr>
            <a:xfrm>
              <a:off x="4543951" y="2266366"/>
              <a:ext cx="97060" cy="79761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6C4E3392-8F46-FF40-F4B4-4DEC08FBB7CF}"/>
                </a:ext>
              </a:extLst>
            </p:cNvPr>
            <p:cNvCxnSpPr>
              <a:cxnSpLocks/>
            </p:cNvCxnSpPr>
            <p:nvPr/>
          </p:nvCxnSpPr>
          <p:spPr>
            <a:xfrm>
              <a:off x="4650537" y="2255146"/>
              <a:ext cx="92392" cy="80883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BC5871E0-A07D-757F-BFE7-6203CDD7E8D1}"/>
                </a:ext>
              </a:extLst>
            </p:cNvPr>
            <p:cNvCxnSpPr>
              <a:cxnSpLocks/>
            </p:cNvCxnSpPr>
            <p:nvPr/>
          </p:nvCxnSpPr>
          <p:spPr>
            <a:xfrm>
              <a:off x="4749668" y="2256163"/>
              <a:ext cx="78330" cy="807813"/>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AD30A4BD-5504-1D0B-A6FA-75EEBE0E4891}"/>
                </a:ext>
              </a:extLst>
            </p:cNvPr>
            <p:cNvCxnSpPr/>
            <p:nvPr/>
          </p:nvCxnSpPr>
          <p:spPr>
            <a:xfrm>
              <a:off x="4823725" y="2281751"/>
              <a:ext cx="67318" cy="60025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6" name="四角形: 角を丸くする 105">
            <a:extLst>
              <a:ext uri="{FF2B5EF4-FFF2-40B4-BE49-F238E27FC236}">
                <a16:creationId xmlns:a16="http://schemas.microsoft.com/office/drawing/2014/main" id="{B5B6F6B2-4468-BA12-9807-4BF693C2F5CC}"/>
              </a:ext>
            </a:extLst>
          </p:cNvPr>
          <p:cNvSpPr/>
          <p:nvPr/>
        </p:nvSpPr>
        <p:spPr>
          <a:xfrm>
            <a:off x="49915" y="1944502"/>
            <a:ext cx="3474736"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5" name="四角形: 角を丸くする 104">
            <a:extLst>
              <a:ext uri="{FF2B5EF4-FFF2-40B4-BE49-F238E27FC236}">
                <a16:creationId xmlns:a16="http://schemas.microsoft.com/office/drawing/2014/main" id="{6C195003-B1E9-1120-C033-B46969C01A21}"/>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8" name="四角形: 角を丸くする 107">
            <a:extLst>
              <a:ext uri="{FF2B5EF4-FFF2-40B4-BE49-F238E27FC236}">
                <a16:creationId xmlns:a16="http://schemas.microsoft.com/office/drawing/2014/main" id="{F6B032FB-EE12-4DBE-F45F-8501F958FEE3}"/>
              </a:ext>
            </a:extLst>
          </p:cNvPr>
          <p:cNvSpPr/>
          <p:nvPr/>
        </p:nvSpPr>
        <p:spPr>
          <a:xfrm>
            <a:off x="3581401" y="1944502"/>
            <a:ext cx="5238992"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7" name="四角形: 角を丸くする 106">
            <a:extLst>
              <a:ext uri="{FF2B5EF4-FFF2-40B4-BE49-F238E27FC236}">
                <a16:creationId xmlns:a16="http://schemas.microsoft.com/office/drawing/2014/main" id="{90C2190D-63DB-72C0-797E-4AF7A4B3112D}"/>
              </a:ext>
            </a:extLst>
          </p:cNvPr>
          <p:cNvSpPr/>
          <p:nvPr/>
        </p:nvSpPr>
        <p:spPr>
          <a:xfrm>
            <a:off x="3746374" y="1687396"/>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0" name="四角形: 角を丸くする 109">
            <a:extLst>
              <a:ext uri="{FF2B5EF4-FFF2-40B4-BE49-F238E27FC236}">
                <a16:creationId xmlns:a16="http://schemas.microsoft.com/office/drawing/2014/main" id="{7D7E7E3A-2005-1E10-06BA-490C7913F554}"/>
              </a:ext>
            </a:extLst>
          </p:cNvPr>
          <p:cNvSpPr/>
          <p:nvPr/>
        </p:nvSpPr>
        <p:spPr>
          <a:xfrm>
            <a:off x="8884704" y="1953710"/>
            <a:ext cx="3226468"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09" name="四角形: 角を丸くする 108">
            <a:extLst>
              <a:ext uri="{FF2B5EF4-FFF2-40B4-BE49-F238E27FC236}">
                <a16:creationId xmlns:a16="http://schemas.microsoft.com/office/drawing/2014/main" id="{72CF4913-2BE5-F718-F40F-8444BDCEB593}"/>
              </a:ext>
            </a:extLst>
          </p:cNvPr>
          <p:cNvSpPr/>
          <p:nvPr/>
        </p:nvSpPr>
        <p:spPr>
          <a:xfrm>
            <a:off x="8985366" y="1688758"/>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1" name="テキスト ボックス 110">
            <a:extLst>
              <a:ext uri="{FF2B5EF4-FFF2-40B4-BE49-F238E27FC236}">
                <a16:creationId xmlns:a16="http://schemas.microsoft.com/office/drawing/2014/main" id="{E1DB5BA5-5B72-91D2-DF70-F5FE55FB950B}"/>
              </a:ext>
            </a:extLst>
          </p:cNvPr>
          <p:cNvSpPr txBox="1"/>
          <p:nvPr/>
        </p:nvSpPr>
        <p:spPr>
          <a:xfrm>
            <a:off x="97389" y="3348423"/>
            <a:ext cx="1682945" cy="246221"/>
          </a:xfrm>
          <a:prstGeom prst="rect">
            <a:avLst/>
          </a:prstGeom>
          <a:noFill/>
        </p:spPr>
        <p:txBody>
          <a:bodyPr wrap="square" rtlCol="0">
            <a:spAutoFit/>
          </a:bodyPr>
          <a:lstStyle/>
          <a:p>
            <a:r>
              <a:rPr kumimoji="1" lang="ja-JP" altLang="en-US" sz="1000" b="1"/>
              <a:t>超音波トランスデューサ</a:t>
            </a:r>
          </a:p>
        </p:txBody>
      </p:sp>
      <p:sp>
        <p:nvSpPr>
          <p:cNvPr id="112" name="テキスト ボックス 111">
            <a:extLst>
              <a:ext uri="{FF2B5EF4-FFF2-40B4-BE49-F238E27FC236}">
                <a16:creationId xmlns:a16="http://schemas.microsoft.com/office/drawing/2014/main" id="{EA360C64-5D2E-ADEB-BBD6-469328D73CB1}"/>
              </a:ext>
            </a:extLst>
          </p:cNvPr>
          <p:cNvSpPr txBox="1"/>
          <p:nvPr/>
        </p:nvSpPr>
        <p:spPr>
          <a:xfrm>
            <a:off x="2062280" y="4183445"/>
            <a:ext cx="1143514" cy="246221"/>
          </a:xfrm>
          <a:prstGeom prst="rect">
            <a:avLst/>
          </a:prstGeom>
          <a:noFill/>
        </p:spPr>
        <p:txBody>
          <a:bodyPr wrap="square" rtlCol="0">
            <a:spAutoFit/>
          </a:bodyPr>
          <a:lstStyle/>
          <a:p>
            <a:r>
              <a:rPr kumimoji="1" lang="ja-JP" altLang="en-US" sz="1000" b="1"/>
              <a:t>ハイドロフォン</a:t>
            </a:r>
          </a:p>
        </p:txBody>
      </p:sp>
      <p:sp>
        <p:nvSpPr>
          <p:cNvPr id="113" name="テキスト ボックス 112">
            <a:extLst>
              <a:ext uri="{FF2B5EF4-FFF2-40B4-BE49-F238E27FC236}">
                <a16:creationId xmlns:a16="http://schemas.microsoft.com/office/drawing/2014/main" id="{D8002979-8D13-4E1C-4981-0DE208929E87}"/>
              </a:ext>
            </a:extLst>
          </p:cNvPr>
          <p:cNvSpPr txBox="1"/>
          <p:nvPr/>
        </p:nvSpPr>
        <p:spPr>
          <a:xfrm>
            <a:off x="7185905" y="3708154"/>
            <a:ext cx="1401671" cy="400110"/>
          </a:xfrm>
          <a:prstGeom prst="rect">
            <a:avLst/>
          </a:prstGeom>
          <a:noFill/>
        </p:spPr>
        <p:txBody>
          <a:bodyPr wrap="square" rtlCol="0">
            <a:spAutoFit/>
          </a:bodyPr>
          <a:lstStyle/>
          <a:p>
            <a:r>
              <a:rPr lang="ja-JP" altLang="en-US" sz="1000" b="1"/>
              <a:t>ファントム</a:t>
            </a:r>
            <a:r>
              <a:rPr kumimoji="1" lang="ja-JP" altLang="en-US" sz="1000" b="1"/>
              <a:t>＆</a:t>
            </a:r>
            <a:br>
              <a:rPr kumimoji="1" lang="en-US" altLang="ja-JP" sz="1000" b="1"/>
            </a:br>
            <a:r>
              <a:rPr kumimoji="1" lang="ja-JP" altLang="en-US" sz="1000" b="1"/>
              <a:t>粒子入りファントム</a:t>
            </a:r>
          </a:p>
        </p:txBody>
      </p:sp>
      <p:sp>
        <p:nvSpPr>
          <p:cNvPr id="114" name="テキスト ボックス 113">
            <a:extLst>
              <a:ext uri="{FF2B5EF4-FFF2-40B4-BE49-F238E27FC236}">
                <a16:creationId xmlns:a16="http://schemas.microsoft.com/office/drawing/2014/main" id="{34E64055-AD6C-9BF9-E564-79FA6E6066C4}"/>
              </a:ext>
            </a:extLst>
          </p:cNvPr>
          <p:cNvSpPr txBox="1"/>
          <p:nvPr/>
        </p:nvSpPr>
        <p:spPr>
          <a:xfrm>
            <a:off x="5915223" y="3331229"/>
            <a:ext cx="1682945" cy="246221"/>
          </a:xfrm>
          <a:prstGeom prst="rect">
            <a:avLst/>
          </a:prstGeom>
          <a:noFill/>
        </p:spPr>
        <p:txBody>
          <a:bodyPr wrap="square" rtlCol="0">
            <a:spAutoFit/>
          </a:bodyPr>
          <a:lstStyle/>
          <a:p>
            <a:r>
              <a:rPr kumimoji="1" lang="ja-JP" altLang="en-US" sz="1000" b="1"/>
              <a:t>超音波トランスデューサ</a:t>
            </a:r>
          </a:p>
        </p:txBody>
      </p:sp>
      <p:sp>
        <p:nvSpPr>
          <p:cNvPr id="115" name="テキスト ボックス 114">
            <a:extLst>
              <a:ext uri="{FF2B5EF4-FFF2-40B4-BE49-F238E27FC236}">
                <a16:creationId xmlns:a16="http://schemas.microsoft.com/office/drawing/2014/main" id="{1EED0E3D-E71C-AE87-0177-63AAE9869ACF}"/>
              </a:ext>
            </a:extLst>
          </p:cNvPr>
          <p:cNvSpPr txBox="1"/>
          <p:nvPr/>
        </p:nvSpPr>
        <p:spPr>
          <a:xfrm>
            <a:off x="9003099" y="3325438"/>
            <a:ext cx="1682945" cy="246221"/>
          </a:xfrm>
          <a:prstGeom prst="rect">
            <a:avLst/>
          </a:prstGeom>
          <a:noFill/>
        </p:spPr>
        <p:txBody>
          <a:bodyPr wrap="square" rtlCol="0">
            <a:spAutoFit/>
          </a:bodyPr>
          <a:lstStyle/>
          <a:p>
            <a:r>
              <a:rPr kumimoji="1" lang="ja-JP" altLang="en-US" sz="1000" b="1"/>
              <a:t>超音波トランスデューサ</a:t>
            </a:r>
          </a:p>
        </p:txBody>
      </p:sp>
      <p:sp>
        <p:nvSpPr>
          <p:cNvPr id="116" name="テキスト ボックス 115">
            <a:extLst>
              <a:ext uri="{FF2B5EF4-FFF2-40B4-BE49-F238E27FC236}">
                <a16:creationId xmlns:a16="http://schemas.microsoft.com/office/drawing/2014/main" id="{8E94CFD0-1E36-0EA8-97E9-4AE766745DD0}"/>
              </a:ext>
            </a:extLst>
          </p:cNvPr>
          <p:cNvSpPr txBox="1"/>
          <p:nvPr/>
        </p:nvSpPr>
        <p:spPr>
          <a:xfrm>
            <a:off x="10662111" y="3253761"/>
            <a:ext cx="1401671" cy="707886"/>
          </a:xfrm>
          <a:prstGeom prst="rect">
            <a:avLst/>
          </a:prstGeom>
          <a:noFill/>
        </p:spPr>
        <p:txBody>
          <a:bodyPr wrap="square" rtlCol="0">
            <a:spAutoFit/>
          </a:bodyPr>
          <a:lstStyle/>
          <a:p>
            <a:r>
              <a:rPr lang="ja-JP" altLang="en-US" sz="1000" b="1"/>
              <a:t>ネオジム磁石＆</a:t>
            </a:r>
            <a:endParaRPr lang="en-US" altLang="ja-JP" sz="1000" b="1"/>
          </a:p>
          <a:p>
            <a:r>
              <a:rPr lang="ja-JP" altLang="en-US" sz="1000" b="1"/>
              <a:t>ファントム</a:t>
            </a:r>
            <a:r>
              <a:rPr kumimoji="1" lang="ja-JP" altLang="en-US" sz="1000" b="1"/>
              <a:t>＆</a:t>
            </a:r>
            <a:br>
              <a:rPr kumimoji="1" lang="en-US" altLang="ja-JP" sz="1000" b="1"/>
            </a:br>
            <a:r>
              <a:rPr kumimoji="1" lang="ja-JP" altLang="en-US" sz="1000" b="1"/>
              <a:t>粒子入りファント</a:t>
            </a:r>
            <a:r>
              <a:rPr lang="ja-JP" altLang="en-US" sz="1000" b="1"/>
              <a:t>＆受信コイル</a:t>
            </a:r>
            <a:endParaRPr kumimoji="1" lang="ja-JP" altLang="en-US" sz="1000" b="1"/>
          </a:p>
        </p:txBody>
      </p:sp>
      <p:sp>
        <p:nvSpPr>
          <p:cNvPr id="117" name="テキスト ボックス 116">
            <a:extLst>
              <a:ext uri="{FF2B5EF4-FFF2-40B4-BE49-F238E27FC236}">
                <a16:creationId xmlns:a16="http://schemas.microsoft.com/office/drawing/2014/main" id="{B72B6C52-5A69-B8C4-EEAB-830B643A4347}"/>
              </a:ext>
            </a:extLst>
          </p:cNvPr>
          <p:cNvSpPr txBox="1"/>
          <p:nvPr/>
        </p:nvSpPr>
        <p:spPr>
          <a:xfrm>
            <a:off x="9550233" y="6002431"/>
            <a:ext cx="1895410" cy="400110"/>
          </a:xfrm>
          <a:prstGeom prst="rect">
            <a:avLst/>
          </a:prstGeom>
          <a:noFill/>
        </p:spPr>
        <p:txBody>
          <a:bodyPr wrap="square" rtlCol="0">
            <a:spAutoFit/>
          </a:bodyPr>
          <a:lstStyle/>
          <a:p>
            <a:r>
              <a:rPr kumimoji="1" lang="en-US" altLang="ja-JP" sz="1000" b="1"/>
              <a:t>※</a:t>
            </a:r>
            <a:r>
              <a:rPr kumimoji="1" lang="ja-JP" altLang="en-US" sz="1000" b="1"/>
              <a:t>ネオジム磁石で傾斜磁場を</a:t>
            </a:r>
            <a:br>
              <a:rPr kumimoji="1" lang="en-US" altLang="ja-JP" sz="1000" b="1"/>
            </a:br>
            <a:r>
              <a:rPr kumimoji="1" lang="ja-JP" altLang="en-US" sz="1000" b="1"/>
              <a:t>　形成する場合</a:t>
            </a:r>
          </a:p>
        </p:txBody>
      </p:sp>
      <p:sp>
        <p:nvSpPr>
          <p:cNvPr id="118" name="テキスト ボックス 117">
            <a:extLst>
              <a:ext uri="{FF2B5EF4-FFF2-40B4-BE49-F238E27FC236}">
                <a16:creationId xmlns:a16="http://schemas.microsoft.com/office/drawing/2014/main" id="{673B29DC-CEC3-0562-0392-09846EC68104}"/>
              </a:ext>
            </a:extLst>
          </p:cNvPr>
          <p:cNvSpPr txBox="1"/>
          <p:nvPr/>
        </p:nvSpPr>
        <p:spPr>
          <a:xfrm>
            <a:off x="2737100" y="2296828"/>
            <a:ext cx="505804" cy="246221"/>
          </a:xfrm>
          <a:prstGeom prst="rect">
            <a:avLst/>
          </a:prstGeom>
          <a:noFill/>
        </p:spPr>
        <p:txBody>
          <a:bodyPr wrap="square" rtlCol="0">
            <a:spAutoFit/>
          </a:bodyPr>
          <a:lstStyle/>
          <a:p>
            <a:r>
              <a:rPr kumimoji="1" lang="ja-JP" altLang="en-US" sz="1000" b="1"/>
              <a:t>水槽</a:t>
            </a:r>
          </a:p>
        </p:txBody>
      </p:sp>
      <p:sp>
        <p:nvSpPr>
          <p:cNvPr id="119" name="テキスト ボックス 118">
            <a:extLst>
              <a:ext uri="{FF2B5EF4-FFF2-40B4-BE49-F238E27FC236}">
                <a16:creationId xmlns:a16="http://schemas.microsoft.com/office/drawing/2014/main" id="{6D7FC88D-5AB2-FEEB-4251-2CC4E974F4A1}"/>
              </a:ext>
            </a:extLst>
          </p:cNvPr>
          <p:cNvSpPr txBox="1"/>
          <p:nvPr/>
        </p:nvSpPr>
        <p:spPr>
          <a:xfrm>
            <a:off x="7917008" y="2296828"/>
            <a:ext cx="505804" cy="246221"/>
          </a:xfrm>
          <a:prstGeom prst="rect">
            <a:avLst/>
          </a:prstGeom>
          <a:noFill/>
        </p:spPr>
        <p:txBody>
          <a:bodyPr wrap="square" rtlCol="0">
            <a:spAutoFit/>
          </a:bodyPr>
          <a:lstStyle/>
          <a:p>
            <a:r>
              <a:rPr kumimoji="1" lang="ja-JP" altLang="en-US" sz="1000" b="1"/>
              <a:t>水槽</a:t>
            </a:r>
          </a:p>
        </p:txBody>
      </p:sp>
      <p:sp>
        <p:nvSpPr>
          <p:cNvPr id="120" name="テキスト ボックス 119">
            <a:extLst>
              <a:ext uri="{FF2B5EF4-FFF2-40B4-BE49-F238E27FC236}">
                <a16:creationId xmlns:a16="http://schemas.microsoft.com/office/drawing/2014/main" id="{4B70312C-C6E5-E2DB-4767-D7B015067BF5}"/>
              </a:ext>
            </a:extLst>
          </p:cNvPr>
          <p:cNvSpPr txBox="1"/>
          <p:nvPr/>
        </p:nvSpPr>
        <p:spPr>
          <a:xfrm>
            <a:off x="11175524" y="2296828"/>
            <a:ext cx="505804" cy="246221"/>
          </a:xfrm>
          <a:prstGeom prst="rect">
            <a:avLst/>
          </a:prstGeom>
          <a:noFill/>
        </p:spPr>
        <p:txBody>
          <a:bodyPr wrap="square" rtlCol="0">
            <a:spAutoFit/>
          </a:bodyPr>
          <a:lstStyle/>
          <a:p>
            <a:r>
              <a:rPr kumimoji="1" lang="ja-JP" altLang="en-US" sz="1000" b="1"/>
              <a:t>水槽</a:t>
            </a:r>
          </a:p>
        </p:txBody>
      </p:sp>
      <p:sp>
        <p:nvSpPr>
          <p:cNvPr id="121" name="正方形/長方形 120">
            <a:extLst>
              <a:ext uri="{FF2B5EF4-FFF2-40B4-BE49-F238E27FC236}">
                <a16:creationId xmlns:a16="http://schemas.microsoft.com/office/drawing/2014/main" id="{DB57D6C6-F6F4-2926-1EA9-E70478226DF3}"/>
              </a:ext>
            </a:extLst>
          </p:cNvPr>
          <p:cNvSpPr/>
          <p:nvPr/>
        </p:nvSpPr>
        <p:spPr>
          <a:xfrm>
            <a:off x="494970" y="2258705"/>
            <a:ext cx="2710373" cy="68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9D9FCC51-310B-F8E7-F25E-DEF4EA4139CB}"/>
              </a:ext>
            </a:extLst>
          </p:cNvPr>
          <p:cNvSpPr/>
          <p:nvPr/>
        </p:nvSpPr>
        <p:spPr>
          <a:xfrm>
            <a:off x="6174331" y="2274545"/>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792DA875-0E13-FDA5-C5E4-A4A9FF375CE9}"/>
              </a:ext>
            </a:extLst>
          </p:cNvPr>
          <p:cNvSpPr/>
          <p:nvPr/>
        </p:nvSpPr>
        <p:spPr>
          <a:xfrm>
            <a:off x="9432847" y="2235776"/>
            <a:ext cx="2248481" cy="83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AF90C2D7-8478-01E8-FA33-4E343E5CFBDD}"/>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853181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C5F05-5A98-9088-EE32-C740B56582CA}"/>
              </a:ext>
            </a:extLst>
          </p:cNvPr>
          <p:cNvSpPr>
            <a:spLocks noGrp="1"/>
          </p:cNvSpPr>
          <p:nvPr>
            <p:ph type="title"/>
          </p:nvPr>
        </p:nvSpPr>
        <p:spPr/>
        <p:txBody>
          <a:bodyPr/>
          <a:lstStyle/>
          <a:p>
            <a:r>
              <a:rPr lang="ja-JP" altLang="en-US"/>
              <a:t>各実験の様子</a:t>
            </a:r>
            <a:endParaRPr kumimoji="1" lang="ja-JP" altLang="en-US"/>
          </a:p>
        </p:txBody>
      </p:sp>
      <p:sp>
        <p:nvSpPr>
          <p:cNvPr id="4" name="スライド番号プレースホルダー 3">
            <a:extLst>
              <a:ext uri="{FF2B5EF4-FFF2-40B4-BE49-F238E27FC236}">
                <a16:creationId xmlns:a16="http://schemas.microsoft.com/office/drawing/2014/main" id="{E521AEAE-FA73-72F7-F2E1-F81EEDDDEFE3}"/>
              </a:ext>
            </a:extLst>
          </p:cNvPr>
          <p:cNvSpPr>
            <a:spLocks noGrp="1"/>
          </p:cNvSpPr>
          <p:nvPr>
            <p:ph type="sldNum" sz="quarter" idx="12"/>
          </p:nvPr>
        </p:nvSpPr>
        <p:spPr/>
        <p:txBody>
          <a:bodyPr/>
          <a:lstStyle/>
          <a:p>
            <a:fld id="{4AD72193-2778-4F28-8FB6-2AF7846BFD67}" type="slidenum">
              <a:rPr kumimoji="1" lang="ja-JP" altLang="en-US" smtClean="0"/>
              <a:t>28</a:t>
            </a:fld>
            <a:endParaRPr kumimoji="1" lang="ja-JP" altLang="en-US"/>
          </a:p>
        </p:txBody>
      </p:sp>
      <p:pic>
        <p:nvPicPr>
          <p:cNvPr id="1026" name="Picture 2" descr="画像のプレビュー">
            <a:extLst>
              <a:ext uri="{FF2B5EF4-FFF2-40B4-BE49-F238E27FC236}">
                <a16:creationId xmlns:a16="http://schemas.microsoft.com/office/drawing/2014/main" id="{4E651035-B05E-74F8-C163-B1B953405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66" y="2659011"/>
            <a:ext cx="4055328" cy="3041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のプレビュー">
            <a:extLst>
              <a:ext uri="{FF2B5EF4-FFF2-40B4-BE49-F238E27FC236}">
                <a16:creationId xmlns:a16="http://schemas.microsoft.com/office/drawing/2014/main" id="{ACAF4475-3C98-FA77-3CA3-3D53A627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935" y="2653874"/>
            <a:ext cx="4004130" cy="3003097"/>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DB68CF09-312C-29AD-4CD4-17DD0DF48461}"/>
              </a:ext>
            </a:extLst>
          </p:cNvPr>
          <p:cNvSpPr/>
          <p:nvPr/>
        </p:nvSpPr>
        <p:spPr>
          <a:xfrm>
            <a:off x="49914" y="1944502"/>
            <a:ext cx="4264033"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7D2E06C3-99E6-00E8-CCF8-8C5A09B6837B}"/>
              </a:ext>
            </a:extLst>
          </p:cNvPr>
          <p:cNvSpPr/>
          <p:nvPr/>
        </p:nvSpPr>
        <p:spPr>
          <a:xfrm>
            <a:off x="187355" y="1687397"/>
            <a:ext cx="1528584"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音圧計測実験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8" name="四角形: 角を丸くする 7">
            <a:extLst>
              <a:ext uri="{FF2B5EF4-FFF2-40B4-BE49-F238E27FC236}">
                <a16:creationId xmlns:a16="http://schemas.microsoft.com/office/drawing/2014/main" id="{728F9C42-02BC-9090-57AD-13B6473A1AB2}"/>
              </a:ext>
            </a:extLst>
          </p:cNvPr>
          <p:cNvSpPr/>
          <p:nvPr/>
        </p:nvSpPr>
        <p:spPr>
          <a:xfrm>
            <a:off x="4330257" y="1832306"/>
            <a:ext cx="4129345"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7" name="四角形: 角を丸くする 6">
            <a:extLst>
              <a:ext uri="{FF2B5EF4-FFF2-40B4-BE49-F238E27FC236}">
                <a16:creationId xmlns:a16="http://schemas.microsoft.com/office/drawing/2014/main" id="{A9BA99B6-8F0B-58B4-9B76-ABF1522FAD0D}"/>
              </a:ext>
            </a:extLst>
          </p:cNvPr>
          <p:cNvSpPr/>
          <p:nvPr/>
        </p:nvSpPr>
        <p:spPr>
          <a:xfrm>
            <a:off x="4376935" y="168739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振動変位計測実験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3" name="テキスト ボックス 2">
            <a:extLst>
              <a:ext uri="{FF2B5EF4-FFF2-40B4-BE49-F238E27FC236}">
                <a16:creationId xmlns:a16="http://schemas.microsoft.com/office/drawing/2014/main" id="{A3E06E0E-9450-C1E4-035A-FCC0D44EF9E8}"/>
              </a:ext>
            </a:extLst>
          </p:cNvPr>
          <p:cNvSpPr txBox="1"/>
          <p:nvPr/>
        </p:nvSpPr>
        <p:spPr>
          <a:xfrm>
            <a:off x="9031804" y="23772"/>
            <a:ext cx="3160196" cy="253916"/>
          </a:xfrm>
          <a:prstGeom prst="rect">
            <a:avLst/>
          </a:prstGeom>
          <a:noFill/>
        </p:spPr>
        <p:txBody>
          <a:bodyPr wrap="square" rtlCol="0">
            <a:spAutoFit/>
          </a:bodyPr>
          <a:lstStyle/>
          <a:p>
            <a:r>
              <a:rPr kumimoji="1" lang="en-US" altLang="ja-JP" sz="1050">
                <a:latin typeface="游ゴシック" panose="020B0400000000000000" pitchFamily="50" charset="-128"/>
                <a:ea typeface="游ゴシック" panose="020B0400000000000000" pitchFamily="50" charset="-128"/>
              </a:rPr>
              <a:t>※</a:t>
            </a:r>
            <a:r>
              <a:rPr kumimoji="1" lang="ja-JP" altLang="en-US" sz="1050">
                <a:latin typeface="游ゴシック" panose="020B0400000000000000" pitchFamily="50" charset="-128"/>
                <a:ea typeface="游ゴシック" panose="020B0400000000000000" pitchFamily="50" charset="-128"/>
              </a:rPr>
              <a:t>具体的には、</a:t>
            </a:r>
            <a:r>
              <a:rPr kumimoji="1" lang="en-US" altLang="ja-JP" sz="1050">
                <a:latin typeface="游ゴシック" panose="020B0400000000000000" pitchFamily="50" charset="-128"/>
                <a:ea typeface="游ゴシック" panose="020B0400000000000000" pitchFamily="50" charset="-128"/>
              </a:rPr>
              <a:t>MPI</a:t>
            </a:r>
            <a:r>
              <a:rPr kumimoji="1" lang="ja-JP" altLang="en-US" sz="1050">
                <a:latin typeface="游ゴシック" panose="020B0400000000000000" pitchFamily="50" charset="-128"/>
                <a:ea typeface="游ゴシック" panose="020B0400000000000000" pitchFamily="50" charset="-128"/>
              </a:rPr>
              <a:t>計測実験について</a:t>
            </a:r>
            <a:r>
              <a:rPr kumimoji="1" lang="en-US" altLang="ja-JP" sz="1050">
                <a:latin typeface="游ゴシック" panose="020B0400000000000000" pitchFamily="50" charset="-128"/>
                <a:ea typeface="游ゴシック" panose="020B0400000000000000" pitchFamily="50" charset="-128"/>
              </a:rPr>
              <a:t>.pptx</a:t>
            </a:r>
            <a:r>
              <a:rPr kumimoji="1" lang="ja-JP" altLang="en-US" sz="1050">
                <a:latin typeface="游ゴシック" panose="020B0400000000000000" pitchFamily="50" charset="-128"/>
                <a:ea typeface="游ゴシック" panose="020B0400000000000000" pitchFamily="50" charset="-128"/>
              </a:rPr>
              <a:t>を参照</a:t>
            </a:r>
            <a:endParaRPr kumimoji="1" lang="en-US" altLang="ja-JP" sz="1050">
              <a:latin typeface="游ゴシック" panose="020B0400000000000000" pitchFamily="50" charset="-128"/>
              <a:ea typeface="游ゴシック" panose="020B0400000000000000" pitchFamily="50" charset="-128"/>
            </a:endParaRPr>
          </a:p>
        </p:txBody>
      </p:sp>
      <p:sp>
        <p:nvSpPr>
          <p:cNvPr id="10" name="四角形: 角を丸くする 9">
            <a:extLst>
              <a:ext uri="{FF2B5EF4-FFF2-40B4-BE49-F238E27FC236}">
                <a16:creationId xmlns:a16="http://schemas.microsoft.com/office/drawing/2014/main" id="{8CBAD935-C6F1-F08A-3F38-98E614768AE1}"/>
              </a:ext>
            </a:extLst>
          </p:cNvPr>
          <p:cNvSpPr/>
          <p:nvPr/>
        </p:nvSpPr>
        <p:spPr>
          <a:xfrm>
            <a:off x="8610207" y="1832306"/>
            <a:ext cx="3333411" cy="44705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
        <p:nvSpPr>
          <p:cNvPr id="11" name="四角形: 角を丸くする 10">
            <a:extLst>
              <a:ext uri="{FF2B5EF4-FFF2-40B4-BE49-F238E27FC236}">
                <a16:creationId xmlns:a16="http://schemas.microsoft.com/office/drawing/2014/main" id="{DC355E8B-0A27-5AA6-472E-53FE16A9E982}"/>
              </a:ext>
            </a:extLst>
          </p:cNvPr>
          <p:cNvSpPr/>
          <p:nvPr/>
        </p:nvSpPr>
        <p:spPr>
          <a:xfrm>
            <a:off x="8610207" y="1674057"/>
            <a:ext cx="1667098" cy="54088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a:solidFill>
                  <a:schemeClr val="tx1"/>
                </a:solidFill>
                <a:latin typeface="游ゴシック" panose="020B0400000000000000" pitchFamily="50" charset="-128"/>
                <a:ea typeface="游ゴシック" panose="020B0400000000000000" pitchFamily="50" charset="-128"/>
              </a:rPr>
              <a:t>磁気計測実験</a:t>
            </a:r>
            <a:endParaRPr kumimoji="1" lang="ja-JP" altLang="en-US" sz="1400" b="1" dirty="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67339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E6F1-8F1E-0771-4998-58B69B3B3BF8}"/>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57234280-AB22-7F6C-A320-C7BAFBACF19E}"/>
              </a:ext>
            </a:extLst>
          </p:cNvPr>
          <p:cNvSpPr txBox="1"/>
          <p:nvPr/>
        </p:nvSpPr>
        <p:spPr>
          <a:xfrm>
            <a:off x="1041647" y="2245558"/>
            <a:ext cx="9876724" cy="4247317"/>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磁性ナノ粒子同士がくっつかないのか？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→ポリエチレングルコールで周りをコーティングしている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どのくらい実用化が進んでいるのか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→マウスによる実験が行われている</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どれくらいコストは安いのか</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は数千万円，</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err="1">
                <a:solidFill>
                  <a:prstClr val="black"/>
                </a:solidFill>
                <a:latin typeface="Century" panose="02040604050505020304" pitchFamily="18" charset="0"/>
                <a:ea typeface="ＭＳ Ｐゴシック" panose="020B0600070205080204" pitchFamily="50" charset="-128"/>
              </a:rPr>
              <a:t>は数億</a:t>
            </a:r>
            <a:r>
              <a:rPr lang="ja-JP" altLang="en-US" b="1" dirty="0">
                <a:solidFill>
                  <a:prstClr val="black"/>
                </a:solidFill>
                <a:latin typeface="Century" panose="02040604050505020304" pitchFamily="18" charset="0"/>
                <a:ea typeface="ＭＳ Ｐゴシック" panose="020B0600070205080204" pitchFamily="50" charset="-128"/>
              </a:rPr>
              <a:t>円と</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の約</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分の</a:t>
            </a:r>
            <a:r>
              <a:rPr lang="en-US" altLang="ja-JP" b="1" dirty="0">
                <a:solidFill>
                  <a:prstClr val="black"/>
                </a:solidFill>
                <a:latin typeface="Century" panose="02040604050505020304" pitchFamily="18" charset="0"/>
                <a:ea typeface="ＭＳ Ｐゴシック" panose="020B0600070205080204" pitchFamily="50" charset="-128"/>
              </a:rPr>
              <a:t>1</a:t>
            </a:r>
            <a:r>
              <a:rPr lang="ja-JP" altLang="en-US" b="1" dirty="0">
                <a:solidFill>
                  <a:prstClr val="black"/>
                </a:solidFill>
                <a:latin typeface="Century" panose="02040604050505020304" pitchFamily="18" charset="0"/>
                <a:ea typeface="ＭＳ Ｐゴシック" panose="020B0600070205080204" pitchFamily="50" charset="-128"/>
              </a:rPr>
              <a:t>となっています．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なぜ</a:t>
            </a:r>
            <a:r>
              <a:rPr lang="en-US" altLang="ja-JP" b="1" dirty="0">
                <a:solidFill>
                  <a:srgbClr val="FF0000"/>
                </a:solidFill>
                <a:latin typeface="Century" panose="02040604050505020304" pitchFamily="18" charset="0"/>
                <a:ea typeface="ＭＳ Ｐゴシック" panose="020B0600070205080204" pitchFamily="50" charset="-128"/>
              </a:rPr>
              <a:t>FFP</a:t>
            </a:r>
            <a:r>
              <a:rPr lang="ja-JP" altLang="en-US" b="1" dirty="0">
                <a:solidFill>
                  <a:srgbClr val="FF0000"/>
                </a:solidFill>
                <a:latin typeface="Century" panose="02040604050505020304" pitchFamily="18" charset="0"/>
                <a:ea typeface="ＭＳ Ｐゴシック" panose="020B0600070205080204" pitchFamily="50" charset="-128"/>
              </a:rPr>
              <a:t>の走査を手動で？</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dirty="0">
                <a:solidFill>
                  <a:prstClr val="black"/>
                </a:solidFill>
                <a:latin typeface="Century" panose="02040604050505020304" pitchFamily="18" charset="0"/>
                <a:ea typeface="ＭＳ Ｐゴシック" panose="020B0600070205080204" pitchFamily="50" charset="-128"/>
              </a:rPr>
              <a:t>今回は変位を評価するための研究であるために計測時間に関しては考慮しなかったため．自動で行うことも可</a:t>
            </a:r>
            <a:endParaRPr lang="en-US" altLang="ja-JP"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MRI</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→がんの周りの水素原子核プロトンの状態を調べて診断するため、がんに蓄積した</a:t>
            </a:r>
            <a:r>
              <a:rPr lang="en-US" altLang="ja-JP" b="1" dirty="0">
                <a:solidFill>
                  <a:prstClr val="black"/>
                </a:solidFill>
                <a:latin typeface="Century" panose="02040604050505020304" pitchFamily="18" charset="0"/>
                <a:ea typeface="ＭＳ Ｐゴシック" panose="020B0600070205080204" pitchFamily="50" charset="-128"/>
              </a:rPr>
              <a:t>MNP</a:t>
            </a:r>
            <a:r>
              <a:rPr lang="ja-JP" altLang="en-US" b="1" dirty="0">
                <a:solidFill>
                  <a:prstClr val="black"/>
                </a:solidFill>
                <a:latin typeface="Century" panose="02040604050505020304" pitchFamily="18" charset="0"/>
                <a:ea typeface="ＭＳ Ｐゴシック" panose="020B0600070205080204" pitchFamily="50" charset="-128"/>
              </a:rPr>
              <a:t>を直接検出する</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の方が分解能が高い。</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PET</a:t>
            </a:r>
            <a:r>
              <a:rPr lang="ja-JP" altLang="en-US" b="1" dirty="0">
                <a:solidFill>
                  <a:srgbClr val="FF0000"/>
                </a:solidFill>
                <a:latin typeface="Century" panose="02040604050505020304" pitchFamily="18" charset="0"/>
                <a:ea typeface="ＭＳ Ｐゴシック" panose="020B0600070205080204" pitchFamily="50" charset="-128"/>
              </a:rPr>
              <a:t>との違い</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→どちらもがんに蓄積したものを検出しているが、</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ではポジトロンが反応するのに</a:t>
            </a:r>
            <a:r>
              <a:rPr lang="en-US" altLang="ja-JP" b="1" dirty="0">
                <a:solidFill>
                  <a:prstClr val="black"/>
                </a:solidFill>
                <a:latin typeface="Century" panose="02040604050505020304" pitchFamily="18" charset="0"/>
                <a:ea typeface="ＭＳ Ｐゴシック" panose="020B0600070205080204" pitchFamily="50" charset="-128"/>
              </a:rPr>
              <a:t>4mm</a:t>
            </a:r>
            <a:r>
              <a:rPr lang="ja-JP" altLang="en-US" b="1" dirty="0">
                <a:solidFill>
                  <a:prstClr val="black"/>
                </a:solidFill>
                <a:latin typeface="Century" panose="02040604050505020304" pitchFamily="18" charset="0"/>
                <a:ea typeface="ＭＳ Ｐゴシック" panose="020B0600070205080204" pitchFamily="50" charset="-128"/>
              </a:rPr>
              <a:t>程度動くことがあり、分解能が低くなってしまう。</a:t>
            </a:r>
            <a:endParaRPr lang="en-US" altLang="ja-JP" b="1" dirty="0">
              <a:solidFill>
                <a:prstClr val="black"/>
              </a:solidFill>
              <a:latin typeface="Century" panose="02040604050505020304" pitchFamily="18" charset="0"/>
              <a:ea typeface="ＭＳ Ｐゴシック" panose="020B0600070205080204" pitchFamily="50" charset="-128"/>
            </a:endParaRPr>
          </a:p>
        </p:txBody>
      </p:sp>
      <p:sp>
        <p:nvSpPr>
          <p:cNvPr id="3" name="スライド番号プレースホルダー 2">
            <a:extLst>
              <a:ext uri="{FF2B5EF4-FFF2-40B4-BE49-F238E27FC236}">
                <a16:creationId xmlns:a16="http://schemas.microsoft.com/office/drawing/2014/main" id="{8C9106F0-320B-4C82-0E31-B6CA3D03746C}"/>
              </a:ext>
            </a:extLst>
          </p:cNvPr>
          <p:cNvSpPr>
            <a:spLocks noGrp="1"/>
          </p:cNvSpPr>
          <p:nvPr>
            <p:ph type="sldNum" sz="quarter" idx="12"/>
          </p:nvPr>
        </p:nvSpPr>
        <p:spPr/>
        <p:txBody>
          <a:bodyPr/>
          <a:lstStyle/>
          <a:p>
            <a:fld id="{4AD72193-2778-4F28-8FB6-2AF7846BFD67}" type="slidenum">
              <a:rPr kumimoji="1" lang="ja-JP" altLang="en-US" smtClean="0"/>
              <a:t>29</a:t>
            </a:fld>
            <a:endParaRPr kumimoji="1" lang="ja-JP" altLang="en-US"/>
          </a:p>
        </p:txBody>
      </p:sp>
      <p:sp>
        <p:nvSpPr>
          <p:cNvPr id="5" name="テキスト ボックス 4">
            <a:extLst>
              <a:ext uri="{FF2B5EF4-FFF2-40B4-BE49-F238E27FC236}">
                <a16:creationId xmlns:a16="http://schemas.microsoft.com/office/drawing/2014/main" id="{6363AED1-4B5B-B07E-1141-2D8524E56379}"/>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69534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t>磁性ナノ粒子とは何なのか？</a:t>
            </a:r>
            <a:endParaRPr lang="en-US" altLang="ja-JP"/>
          </a:p>
          <a:p>
            <a:r>
              <a:rPr lang="ja-JP" altLang="en-US"/>
              <a:t>磁性ナノ粒子の信号検出</a:t>
            </a:r>
            <a:endParaRPr lang="en-US" altLang="ja-JP"/>
          </a:p>
          <a:p>
            <a:r>
              <a:rPr lang="en-US" altLang="ja-JP"/>
              <a:t>MPI</a:t>
            </a:r>
            <a:r>
              <a:rPr lang="ja-JP" altLang="en-US"/>
              <a:t>の問題点</a:t>
            </a:r>
            <a:endParaRPr lang="en-US" altLang="ja-JP"/>
          </a:p>
          <a:p>
            <a:r>
              <a:rPr lang="ja-JP" altLang="en-US"/>
              <a:t>提案する新</a:t>
            </a:r>
            <a:r>
              <a:rPr lang="en-US" altLang="ja-JP"/>
              <a:t>MPI</a:t>
            </a:r>
            <a:r>
              <a:rPr lang="ja-JP" altLang="en-US"/>
              <a:t>のシステム（本研究内容）</a:t>
            </a:r>
            <a:endParaRPr lang="en-US" altLang="ja-JP"/>
          </a:p>
          <a:p>
            <a:r>
              <a:rPr lang="ja-JP" altLang="en-US"/>
              <a:t>原理検証のための計測実験</a:t>
            </a:r>
            <a:endParaRPr lang="en-US" altLang="ja-JP"/>
          </a:p>
          <a:p>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8C0215B2-1B63-7B9F-759F-9EBAAEDC3889}"/>
              </a:ext>
            </a:extLst>
          </p:cNvPr>
          <p:cNvSpPr>
            <a:spLocks noGrp="1"/>
          </p:cNvSpPr>
          <p:nvPr>
            <p:ph type="sldNum" sz="quarter" idx="12"/>
          </p:nvPr>
        </p:nvSpPr>
        <p:spPr/>
        <p:txBody>
          <a:bodyPr/>
          <a:lstStyle/>
          <a:p>
            <a:fld id="{4AD72193-2778-4F28-8FB6-2AF7846BFD67}" type="slidenum">
              <a:rPr kumimoji="1" lang="ja-JP" altLang="en-US" smtClean="0"/>
              <a:t>3</a:t>
            </a:fld>
            <a:endParaRPr kumimoji="1" lang="ja-JP" altLang="en-US"/>
          </a:p>
        </p:txBody>
      </p:sp>
    </p:spTree>
    <p:extLst>
      <p:ext uri="{BB962C8B-B14F-4D97-AF65-F5344CB8AC3E}">
        <p14:creationId xmlns:p14="http://schemas.microsoft.com/office/powerpoint/2010/main" val="3709791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5FA72-4493-8367-2BA7-0A0A46DEE0E7}"/>
              </a:ext>
            </a:extLst>
          </p:cNvPr>
          <p:cNvSpPr>
            <a:spLocks noGrp="1"/>
          </p:cNvSpPr>
          <p:nvPr>
            <p:ph type="title"/>
          </p:nvPr>
        </p:nvSpPr>
        <p:spPr/>
        <p:txBody>
          <a:bodyPr/>
          <a:lstStyle/>
          <a:p>
            <a:r>
              <a:rPr kumimoji="1" lang="en-US" altLang="ja-JP"/>
              <a:t>Q&amp;A</a:t>
            </a:r>
            <a:endParaRPr kumimoji="1" lang="ja-JP" altLang="en-US"/>
          </a:p>
        </p:txBody>
      </p:sp>
      <p:sp>
        <p:nvSpPr>
          <p:cNvPr id="4" name="テキスト ボックス 3">
            <a:extLst>
              <a:ext uri="{FF2B5EF4-FFF2-40B4-BE49-F238E27FC236}">
                <a16:creationId xmlns:a16="http://schemas.microsoft.com/office/drawing/2014/main" id="{3222CE27-29F5-1879-530B-450E257A17D1}"/>
              </a:ext>
            </a:extLst>
          </p:cNvPr>
          <p:cNvSpPr txBox="1"/>
          <p:nvPr/>
        </p:nvSpPr>
        <p:spPr>
          <a:xfrm>
            <a:off x="1065512" y="2211335"/>
            <a:ext cx="10288288" cy="3970318"/>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srgbClr val="FF0000"/>
                </a:solidFill>
                <a:latin typeface="Century" panose="02040604050505020304" pitchFamily="18" charset="0"/>
                <a:ea typeface="ＭＳ Ｐゴシック" panose="020B0600070205080204" pitchFamily="50" charset="-128"/>
              </a:rPr>
              <a:t>1.28μm</a:t>
            </a:r>
            <a:r>
              <a:rPr lang="ja-JP" altLang="en-US" b="1" dirty="0">
                <a:solidFill>
                  <a:srgbClr val="FF0000"/>
                </a:solidFill>
                <a:latin typeface="Century" panose="02040604050505020304" pitchFamily="18" charset="0"/>
                <a:ea typeface="ＭＳ Ｐゴシック" panose="020B0600070205080204" pitchFamily="50" charset="-128"/>
              </a:rPr>
              <a:t>揺れれば信号取れるの？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→現在のところ</a:t>
            </a:r>
            <a:r>
              <a:rPr lang="en-US" altLang="ja-JP" b="1" dirty="0">
                <a:solidFill>
                  <a:prstClr val="black"/>
                </a:solidFill>
                <a:latin typeface="Century" panose="02040604050505020304" pitchFamily="18" charset="0"/>
                <a:ea typeface="ＭＳ Ｐゴシック" panose="020B0600070205080204" pitchFamily="50" charset="-128"/>
              </a:rPr>
              <a:t>1.28</a:t>
            </a:r>
            <a:r>
              <a:rPr lang="ja-JP" altLang="en-US" b="1" dirty="0">
                <a:solidFill>
                  <a:prstClr val="black"/>
                </a:solidFill>
                <a:latin typeface="Century" panose="02040604050505020304" pitchFamily="18" charset="0"/>
                <a:ea typeface="ＭＳ Ｐゴシック" panose="020B0600070205080204" pitchFamily="50" charset="-128"/>
              </a:rPr>
              <a:t>では厳しいと考えられ，</a:t>
            </a:r>
            <a:r>
              <a:rPr lang="en-US" altLang="ja-JP" b="1" dirty="0">
                <a:solidFill>
                  <a:prstClr val="black"/>
                </a:solidFill>
                <a:latin typeface="Century" panose="02040604050505020304" pitchFamily="18" charset="0"/>
                <a:ea typeface="ＭＳ Ｐゴシック" panose="020B0600070205080204" pitchFamily="50" charset="-128"/>
              </a:rPr>
              <a:t>10</a:t>
            </a:r>
            <a:r>
              <a:rPr lang="ja-JP" altLang="en-US" b="1" dirty="0">
                <a:solidFill>
                  <a:prstClr val="black"/>
                </a:solidFill>
                <a:latin typeface="Century" panose="02040604050505020304" pitchFamily="18" charset="0"/>
                <a:ea typeface="ＭＳ Ｐゴシック" panose="020B0600070205080204" pitchFamily="50" charset="-128"/>
              </a:rPr>
              <a:t>程度必要だと考えています．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しかし，印加電圧と音圧が比例関係であることが分かっているので印加電圧を大きくすることで実現可能であると考えています。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装置の大規模化とは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→海外の研究機関では、</a:t>
            </a:r>
            <a:r>
              <a:rPr lang="en-US" altLang="ja-JP" b="1" dirty="0">
                <a:solidFill>
                  <a:prstClr val="black"/>
                </a:solidFill>
                <a:latin typeface="Century" panose="02040604050505020304" pitchFamily="18" charset="0"/>
                <a:ea typeface="ＭＳ Ｐゴシック" panose="020B0600070205080204" pitchFamily="50" charset="-128"/>
              </a:rPr>
              <a:t>20mT,25kHz</a:t>
            </a:r>
            <a:r>
              <a:rPr lang="ja-JP" altLang="en-US" b="1" dirty="0">
                <a:solidFill>
                  <a:prstClr val="black"/>
                </a:solidFill>
                <a:latin typeface="Century" panose="02040604050505020304" pitchFamily="18" charset="0"/>
                <a:ea typeface="ＭＳ Ｐゴシック" panose="020B0600070205080204" pitchFamily="50" charset="-128"/>
              </a:rPr>
              <a:t>程度の交番磁場を印加しているところが多くなっています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しかし</a:t>
            </a:r>
            <a:r>
              <a:rPr lang="en-US" altLang="ja-JP" b="1" dirty="0">
                <a:solidFill>
                  <a:prstClr val="black"/>
                </a:solidFill>
                <a:latin typeface="Century" panose="02040604050505020304" pitchFamily="18" charset="0"/>
                <a:ea typeface="ＭＳ Ｐゴシック" panose="020B0600070205080204" pitchFamily="50" charset="-128"/>
              </a:rPr>
              <a:t>8mT,25kHz</a:t>
            </a:r>
            <a:r>
              <a:rPr lang="ja-JP" altLang="en-US" b="1" dirty="0">
                <a:solidFill>
                  <a:prstClr val="black"/>
                </a:solidFill>
                <a:latin typeface="Century" panose="02040604050505020304" pitchFamily="18" charset="0"/>
                <a:ea typeface="ＭＳ Ｐゴシック" panose="020B0600070205080204" pitchFamily="50" charset="-128"/>
              </a:rPr>
              <a:t>の交番磁場を印加していると神経に刺激を与える可能性があると報告されています。</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提案手法のデメリットは？</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→計測時間が長くなってしまうことです。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従来の信号検出手法であれば</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の走査だけですが、提案手法では</a:t>
            </a:r>
            <a:r>
              <a:rPr lang="en-US" altLang="ja-JP" b="1" dirty="0">
                <a:solidFill>
                  <a:prstClr val="black"/>
                </a:solidFill>
                <a:latin typeface="Century" panose="02040604050505020304" pitchFamily="18" charset="0"/>
                <a:ea typeface="ＭＳ Ｐゴシック" panose="020B0600070205080204" pitchFamily="50" charset="-128"/>
              </a:rPr>
              <a:t>FFP</a:t>
            </a:r>
            <a:r>
              <a:rPr lang="ja-JP" altLang="en-US" b="1" dirty="0">
                <a:solidFill>
                  <a:prstClr val="black"/>
                </a:solidFill>
                <a:latin typeface="Century" panose="02040604050505020304" pitchFamily="18" charset="0"/>
                <a:ea typeface="ＭＳ Ｐゴシック" panose="020B0600070205080204" pitchFamily="50" charset="-128"/>
              </a:rPr>
              <a:t>の走査に加えて超音波の焦点位置の走査も必要となってしまうためです。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ja-JP" altLang="en-US" b="1" dirty="0">
                <a:solidFill>
                  <a:srgbClr val="FF0000"/>
                </a:solidFill>
                <a:latin typeface="Century" panose="02040604050505020304" pitchFamily="18" charset="0"/>
                <a:ea typeface="ＭＳ Ｐゴシック" panose="020B0600070205080204" pitchFamily="50" charset="-128"/>
              </a:rPr>
              <a:t>体のどこでも使えるの？</a:t>
            </a:r>
            <a:endParaRPr lang="en-US" altLang="ja-JP" b="1" dirty="0">
              <a:solidFill>
                <a:srgbClr val="FF0000"/>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→すべての領域では難しいと考えています。</a:t>
            </a:r>
            <a:endParaRPr lang="en-US" altLang="ja-JP"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骨など反射する対象が多い領域では難しく、肝臓などで使用されるのが望ましいと考えられます。</a:t>
            </a:r>
          </a:p>
        </p:txBody>
      </p:sp>
      <p:sp>
        <p:nvSpPr>
          <p:cNvPr id="3" name="スライド番号プレースホルダー 2">
            <a:extLst>
              <a:ext uri="{FF2B5EF4-FFF2-40B4-BE49-F238E27FC236}">
                <a16:creationId xmlns:a16="http://schemas.microsoft.com/office/drawing/2014/main" id="{BA74BABF-FA56-FC73-6029-6794BAF47E7E}"/>
              </a:ext>
            </a:extLst>
          </p:cNvPr>
          <p:cNvSpPr>
            <a:spLocks noGrp="1"/>
          </p:cNvSpPr>
          <p:nvPr>
            <p:ph type="sldNum" sz="quarter" idx="12"/>
          </p:nvPr>
        </p:nvSpPr>
        <p:spPr/>
        <p:txBody>
          <a:bodyPr/>
          <a:lstStyle/>
          <a:p>
            <a:fld id="{4AD72193-2778-4F28-8FB6-2AF7846BFD67}" type="slidenum">
              <a:rPr kumimoji="1" lang="ja-JP" altLang="en-US" smtClean="0"/>
              <a:t>30</a:t>
            </a:fld>
            <a:endParaRPr kumimoji="1" lang="ja-JP" altLang="en-US"/>
          </a:p>
        </p:txBody>
      </p:sp>
      <p:sp>
        <p:nvSpPr>
          <p:cNvPr id="5" name="テキスト ボックス 4">
            <a:extLst>
              <a:ext uri="{FF2B5EF4-FFF2-40B4-BE49-F238E27FC236}">
                <a16:creationId xmlns:a16="http://schemas.microsoft.com/office/drawing/2014/main" id="{5FDE88F8-24A1-79EA-2563-8DAB78F0AEC1}"/>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59318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692BDF-4BE5-B506-D452-AB4C7395EDB4}"/>
              </a:ext>
            </a:extLst>
          </p:cNvPr>
          <p:cNvSpPr>
            <a:spLocks noGrp="1"/>
          </p:cNvSpPr>
          <p:nvPr>
            <p:ph type="title"/>
          </p:nvPr>
        </p:nvSpPr>
        <p:spPr/>
        <p:txBody>
          <a:bodyPr/>
          <a:lstStyle/>
          <a:p>
            <a:r>
              <a:rPr lang="en-US" altLang="ja-JP"/>
              <a:t>Q&amp;A</a:t>
            </a:r>
            <a:endParaRPr kumimoji="1" lang="ja-JP" altLang="en-US"/>
          </a:p>
        </p:txBody>
      </p:sp>
      <p:sp>
        <p:nvSpPr>
          <p:cNvPr id="4" name="テキスト ボックス 3">
            <a:extLst>
              <a:ext uri="{FF2B5EF4-FFF2-40B4-BE49-F238E27FC236}">
                <a16:creationId xmlns:a16="http://schemas.microsoft.com/office/drawing/2014/main" id="{F991B023-3550-AAED-4B0C-E20C186634D3}"/>
              </a:ext>
            </a:extLst>
          </p:cNvPr>
          <p:cNvSpPr txBox="1"/>
          <p:nvPr/>
        </p:nvSpPr>
        <p:spPr>
          <a:xfrm>
            <a:off x="766798" y="1935005"/>
            <a:ext cx="10658403" cy="4801314"/>
          </a:xfrm>
          <a:prstGeom prst="rect">
            <a:avLst/>
          </a:prstGeom>
          <a:noFill/>
        </p:spPr>
        <p:txBody>
          <a:bodyPr wrap="square" rtlCol="0">
            <a:spAutoFit/>
          </a:bodyPr>
          <a:lstStyle/>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や</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よりも小さいがんを見つけることができるの</a:t>
            </a:r>
          </a:p>
          <a:p>
            <a:r>
              <a:rPr lang="ja-JP" altLang="en-US" b="1" dirty="0">
                <a:solidFill>
                  <a:prstClr val="black"/>
                </a:solidFill>
                <a:latin typeface="Century" panose="02040604050505020304" pitchFamily="18" charset="0"/>
                <a:ea typeface="ＭＳ Ｐゴシック" panose="020B0600070205080204" pitchFamily="50" charset="-128"/>
              </a:rPr>
              <a:t>分解能が約</a:t>
            </a:r>
            <a:r>
              <a:rPr lang="en-US" altLang="ja-JP" b="1" dirty="0">
                <a:solidFill>
                  <a:prstClr val="black"/>
                </a:solidFill>
                <a:latin typeface="Century" panose="02040604050505020304" pitchFamily="18" charset="0"/>
                <a:ea typeface="ＭＳ Ｐゴシック" panose="020B0600070205080204" pitchFamily="50" charset="-128"/>
              </a:rPr>
              <a:t>1mm</a:t>
            </a:r>
            <a:r>
              <a:rPr lang="ja-JP" altLang="en-US" b="1" dirty="0">
                <a:solidFill>
                  <a:prstClr val="black"/>
                </a:solidFill>
                <a:latin typeface="Century" panose="02040604050505020304" pitchFamily="18" charset="0"/>
                <a:ea typeface="ＭＳ Ｐゴシック" panose="020B0600070205080204" pitchFamily="50" charset="-128"/>
              </a:rPr>
              <a:t>程度とされているため、より小さいがんを検出できるとされています。</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MPI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の違い</a:t>
            </a:r>
          </a:p>
          <a:p>
            <a:r>
              <a:rPr lang="en-US" altLang="ja-JP" b="1" dirty="0">
                <a:solidFill>
                  <a:prstClr val="black"/>
                </a:solidFill>
                <a:latin typeface="Century" panose="02040604050505020304" pitchFamily="18" charset="0"/>
                <a:ea typeface="ＭＳ Ｐゴシック" panose="020B0600070205080204" pitchFamily="50" charset="-128"/>
              </a:rPr>
              <a:t>PET</a:t>
            </a:r>
            <a:r>
              <a:rPr lang="ja-JP" altLang="en-US" b="1" dirty="0">
                <a:solidFill>
                  <a:prstClr val="black"/>
                </a:solidFill>
                <a:latin typeface="Century" panose="02040604050505020304" pitchFamily="18" charset="0"/>
                <a:ea typeface="ＭＳ Ｐゴシック" panose="020B0600070205080204" pitchFamily="50" charset="-128"/>
              </a:rPr>
              <a:t>はブドウ糖を取り込む性質を利用している。けど糖尿病患者には向いていないし、尿として排出されるため、腎臓尿道には向いていない。</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との違い</a:t>
            </a:r>
          </a:p>
          <a:p>
            <a:r>
              <a:rPr lang="ja-JP" altLang="en-US" b="1" dirty="0">
                <a:solidFill>
                  <a:prstClr val="black"/>
                </a:solidFill>
                <a:latin typeface="Century" panose="02040604050505020304" pitchFamily="18" charset="0"/>
                <a:ea typeface="ＭＳ Ｐゴシック" panose="020B0600070205080204" pitchFamily="50" charset="-128"/>
              </a:rPr>
              <a:t>粒子から信号を取るからがんを直接検診できる。</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は水のプロトンと呼ばれる状態を調べている。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a:t>
            </a:r>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と</a:t>
            </a:r>
            <a:r>
              <a:rPr lang="en-US" altLang="ja-JP" b="1" dirty="0">
                <a:solidFill>
                  <a:prstClr val="black"/>
                </a:solidFill>
                <a:latin typeface="Century" panose="02040604050505020304" pitchFamily="18" charset="0"/>
                <a:ea typeface="ＭＳ Ｐゴシック" panose="020B0600070205080204" pitchFamily="50" charset="-128"/>
              </a:rPr>
              <a:t>CT</a:t>
            </a:r>
            <a:r>
              <a:rPr lang="ja-JP" altLang="en-US" b="1" dirty="0">
                <a:solidFill>
                  <a:prstClr val="black"/>
                </a:solidFill>
                <a:latin typeface="Century" panose="02040604050505020304" pitchFamily="18" charset="0"/>
                <a:ea typeface="ＭＳ Ｐゴシック" panose="020B0600070205080204" pitchFamily="50" charset="-128"/>
              </a:rPr>
              <a:t>と比較して何が優れているのか</a:t>
            </a:r>
          </a:p>
          <a:p>
            <a:r>
              <a:rPr lang="ja-JP" altLang="en-US" b="1" dirty="0">
                <a:solidFill>
                  <a:prstClr val="black"/>
                </a:solidFill>
                <a:latin typeface="Century" panose="02040604050505020304" pitchFamily="18" charset="0"/>
                <a:ea typeface="ＭＳ Ｐゴシック" panose="020B0600070205080204" pitchFamily="50" charset="-128"/>
              </a:rPr>
              <a:t>被爆の危険性がない</a:t>
            </a:r>
          </a:p>
          <a:p>
            <a:r>
              <a:rPr lang="en-US" altLang="ja-JP" b="1" dirty="0">
                <a:solidFill>
                  <a:prstClr val="black"/>
                </a:solidFill>
                <a:latin typeface="Century" panose="02040604050505020304" pitchFamily="18" charset="0"/>
                <a:ea typeface="ＭＳ Ｐゴシック" panose="020B0600070205080204" pitchFamily="50" charset="-128"/>
              </a:rPr>
              <a:t>MRI</a:t>
            </a:r>
            <a:r>
              <a:rPr lang="ja-JP" altLang="en-US" b="1" dirty="0">
                <a:solidFill>
                  <a:prstClr val="black"/>
                </a:solidFill>
                <a:latin typeface="Century" panose="02040604050505020304" pitchFamily="18" charset="0"/>
                <a:ea typeface="ＭＳ Ｐゴシック" panose="020B0600070205080204" pitchFamily="50" charset="-128"/>
              </a:rPr>
              <a:t>より高分解能な診断が可能である。</a:t>
            </a:r>
          </a:p>
          <a:p>
            <a:endParaRPr lang="ja-JP" altLang="en-US" b="1" dirty="0">
              <a:solidFill>
                <a:prstClr val="black"/>
              </a:solidFill>
              <a:latin typeface="Century" panose="02040604050505020304" pitchFamily="18" charset="0"/>
              <a:ea typeface="ＭＳ Ｐゴシック" panose="020B0600070205080204" pitchFamily="50" charset="-128"/>
            </a:endParaRPr>
          </a:p>
          <a:p>
            <a:r>
              <a:rPr lang="ja-JP" altLang="en-US" b="1" dirty="0">
                <a:solidFill>
                  <a:prstClr val="black"/>
                </a:solidFill>
                <a:latin typeface="Century" panose="02040604050505020304" pitchFamily="18" charset="0"/>
                <a:ea typeface="ＭＳ Ｐゴシック" panose="020B0600070205080204" pitchFamily="50" charset="-128"/>
              </a:rPr>
              <a:t>○粒子に害はないの</a:t>
            </a:r>
          </a:p>
          <a:p>
            <a:r>
              <a:rPr lang="ja-JP" altLang="en-US" b="1" dirty="0">
                <a:solidFill>
                  <a:prstClr val="black"/>
                </a:solidFill>
                <a:latin typeface="Century" panose="02040604050505020304" pitchFamily="18" charset="0"/>
                <a:ea typeface="ＭＳ Ｐゴシック" panose="020B0600070205080204" pitchFamily="50" charset="-128"/>
              </a:rPr>
              <a:t>無害とされています。他の研究機関ではマウスを用いた実験を行っています。一回に</a:t>
            </a:r>
            <a:r>
              <a:rPr lang="en-US" altLang="ja-JP" b="1" dirty="0">
                <a:solidFill>
                  <a:prstClr val="black"/>
                </a:solidFill>
                <a:latin typeface="Century" panose="02040604050505020304" pitchFamily="18" charset="0"/>
                <a:ea typeface="ＭＳ Ｐゴシック" panose="020B0600070205080204" pitchFamily="50" charset="-128"/>
              </a:rPr>
              <a:t>1ml</a:t>
            </a:r>
            <a:r>
              <a:rPr lang="ja-JP" altLang="en-US" b="1" dirty="0">
                <a:solidFill>
                  <a:prstClr val="black"/>
                </a:solidFill>
                <a:latin typeface="Century" panose="02040604050505020304" pitchFamily="18" charset="0"/>
                <a:ea typeface="ＭＳ Ｐゴシック" panose="020B0600070205080204" pitchFamily="50" charset="-128"/>
              </a:rPr>
              <a:t>注入します。致死量はコップ一杯分</a:t>
            </a:r>
            <a:r>
              <a:rPr lang="en-US" altLang="ja-JP" b="1" dirty="0">
                <a:solidFill>
                  <a:prstClr val="black"/>
                </a:solidFill>
                <a:latin typeface="Century" panose="02040604050505020304" pitchFamily="18" charset="0"/>
                <a:ea typeface="ＭＳ Ｐゴシック" panose="020B0600070205080204" pitchFamily="50" charset="-128"/>
              </a:rPr>
              <a:t>200ml</a:t>
            </a:r>
          </a:p>
        </p:txBody>
      </p:sp>
      <p:sp>
        <p:nvSpPr>
          <p:cNvPr id="3" name="スライド番号プレースホルダー 2">
            <a:extLst>
              <a:ext uri="{FF2B5EF4-FFF2-40B4-BE49-F238E27FC236}">
                <a16:creationId xmlns:a16="http://schemas.microsoft.com/office/drawing/2014/main" id="{85FB7DAF-B26D-E1B7-51F4-355B1CA2FD0C}"/>
              </a:ext>
            </a:extLst>
          </p:cNvPr>
          <p:cNvSpPr>
            <a:spLocks noGrp="1"/>
          </p:cNvSpPr>
          <p:nvPr>
            <p:ph type="sldNum" sz="quarter" idx="12"/>
          </p:nvPr>
        </p:nvSpPr>
        <p:spPr/>
        <p:txBody>
          <a:bodyPr/>
          <a:lstStyle/>
          <a:p>
            <a:fld id="{4AD72193-2778-4F28-8FB6-2AF7846BFD67}" type="slidenum">
              <a:rPr kumimoji="1" lang="ja-JP" altLang="en-US" smtClean="0"/>
              <a:t>31</a:t>
            </a:fld>
            <a:endParaRPr kumimoji="1" lang="ja-JP" altLang="en-US"/>
          </a:p>
        </p:txBody>
      </p:sp>
      <p:sp>
        <p:nvSpPr>
          <p:cNvPr id="5" name="テキスト ボックス 4">
            <a:extLst>
              <a:ext uri="{FF2B5EF4-FFF2-40B4-BE49-F238E27FC236}">
                <a16:creationId xmlns:a16="http://schemas.microsoft.com/office/drawing/2014/main" id="{2AFAFA7A-8957-F20D-3A39-E1B158A556FD}"/>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356860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t>研究背景</a:t>
            </a:r>
            <a:r>
              <a:rPr lang="ja-JP" altLang="en-US"/>
              <a:t>と</a:t>
            </a:r>
            <a:r>
              <a:rPr lang="en-US" altLang="ja-JP"/>
              <a:t>MPI</a:t>
            </a:r>
            <a:r>
              <a:rPr lang="ja-JP" altLang="en-US"/>
              <a:t>の原理</a:t>
            </a:r>
            <a:endParaRPr lang="en-US" altLang="ja-JP"/>
          </a:p>
          <a:p>
            <a:r>
              <a:rPr lang="ja-JP" altLang="en-US">
                <a:solidFill>
                  <a:schemeClr val="bg2">
                    <a:lumMod val="90000"/>
                  </a:schemeClr>
                </a:solidFill>
              </a:rPr>
              <a:t>磁性ナノ粒子とは何なのか？</a:t>
            </a:r>
            <a:endParaRPr lang="en-US" altLang="ja-JP">
              <a:solidFill>
                <a:schemeClr val="bg2">
                  <a:lumMod val="90000"/>
                </a:schemeClr>
              </a:solidFill>
            </a:endParaRPr>
          </a:p>
          <a:p>
            <a:r>
              <a:rPr lang="ja-JP" altLang="en-US">
                <a:solidFill>
                  <a:schemeClr val="bg2">
                    <a:lumMod val="90000"/>
                  </a:schemeClr>
                </a:solidFill>
              </a:rPr>
              <a:t>磁性ナノ粒子の信号検出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のシステム（本研究内容）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ED18AD98-2C19-F44F-30FC-F4851131FA41}"/>
              </a:ext>
            </a:extLst>
          </p:cNvPr>
          <p:cNvSpPr>
            <a:spLocks noGrp="1"/>
          </p:cNvSpPr>
          <p:nvPr>
            <p:ph type="sldNum" sz="quarter" idx="12"/>
          </p:nvPr>
        </p:nvSpPr>
        <p:spPr/>
        <p:txBody>
          <a:bodyPr/>
          <a:lstStyle/>
          <a:p>
            <a:fld id="{4AD72193-2778-4F28-8FB6-2AF7846BFD67}" type="slidenum">
              <a:rPr kumimoji="1" lang="ja-JP" altLang="en-US" smtClean="0"/>
              <a:t>4</a:t>
            </a:fld>
            <a:endParaRPr kumimoji="1" lang="ja-JP" altLang="en-US"/>
          </a:p>
        </p:txBody>
      </p:sp>
    </p:spTree>
    <p:extLst>
      <p:ext uri="{BB962C8B-B14F-4D97-AF65-F5344CB8AC3E}">
        <p14:creationId xmlns:p14="http://schemas.microsoft.com/office/powerpoint/2010/main" val="41886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08CC8-22C3-AAF4-4D8B-5BE33E1F95FB}"/>
              </a:ext>
            </a:extLst>
          </p:cNvPr>
          <p:cNvSpPr>
            <a:spLocks noGrp="1"/>
          </p:cNvSpPr>
          <p:nvPr>
            <p:ph type="title"/>
          </p:nvPr>
        </p:nvSpPr>
        <p:spPr/>
        <p:txBody>
          <a:bodyPr/>
          <a:lstStyle/>
          <a:p>
            <a:r>
              <a:rPr kumimoji="1" lang="ja-JP" altLang="en-US"/>
              <a:t>研究背景</a:t>
            </a:r>
          </a:p>
        </p:txBody>
      </p:sp>
      <p:sp>
        <p:nvSpPr>
          <p:cNvPr id="4" name="四角形: 角を丸くする 3">
            <a:extLst>
              <a:ext uri="{FF2B5EF4-FFF2-40B4-BE49-F238E27FC236}">
                <a16:creationId xmlns:a16="http://schemas.microsoft.com/office/drawing/2014/main" id="{683AE341-A3F0-9A3F-022F-F1CDBE57BB19}"/>
              </a:ext>
            </a:extLst>
          </p:cNvPr>
          <p:cNvSpPr/>
          <p:nvPr/>
        </p:nvSpPr>
        <p:spPr>
          <a:xfrm>
            <a:off x="7089913" y="1643270"/>
            <a:ext cx="4664765" cy="390663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5" name="四角形: 角を丸くする 4">
            <a:extLst>
              <a:ext uri="{FF2B5EF4-FFF2-40B4-BE49-F238E27FC236}">
                <a16:creationId xmlns:a16="http://schemas.microsoft.com/office/drawing/2014/main" id="{A2F7C78B-2EAC-F760-10D0-5BBE13135DAA}"/>
              </a:ext>
            </a:extLst>
          </p:cNvPr>
          <p:cNvSpPr/>
          <p:nvPr/>
        </p:nvSpPr>
        <p:spPr>
          <a:xfrm>
            <a:off x="970829" y="4812847"/>
            <a:ext cx="4903905" cy="1206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74F70876-69ED-359C-540E-084873440B7C}"/>
              </a:ext>
            </a:extLst>
          </p:cNvPr>
          <p:cNvSpPr txBox="1">
            <a:spLocks/>
          </p:cNvSpPr>
          <p:nvPr/>
        </p:nvSpPr>
        <p:spPr>
          <a:xfrm>
            <a:off x="278703" y="1992622"/>
            <a:ext cx="6315456" cy="5277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latin typeface="游ゴシック" panose="020B0400000000000000" pitchFamily="50" charset="-128"/>
                <a:ea typeface="游ゴシック" panose="020B0400000000000000" pitchFamily="50" charset="-128"/>
              </a:rPr>
              <a:t>背景：</a:t>
            </a:r>
            <a:r>
              <a:rPr lang="ja-JP" altLang="en-US" sz="2000" u="sng" dirty="0">
                <a:latin typeface="游ゴシック" panose="020B0400000000000000" pitchFamily="50" charset="-128"/>
                <a:ea typeface="游ゴシック" panose="020B0400000000000000" pitchFamily="50" charset="-128"/>
              </a:rPr>
              <a:t>日本人の約</a:t>
            </a:r>
            <a:r>
              <a:rPr lang="en-US" altLang="ja-JP" sz="2000" u="sng" dirty="0">
                <a:latin typeface="游ゴシック" panose="020B0400000000000000" pitchFamily="50" charset="-128"/>
                <a:ea typeface="游ゴシック" panose="020B0400000000000000" pitchFamily="50" charset="-128"/>
              </a:rPr>
              <a:t>4</a:t>
            </a:r>
            <a:r>
              <a:rPr lang="ja-JP" altLang="en-US" sz="2000" u="sng" dirty="0">
                <a:latin typeface="游ゴシック" panose="020B0400000000000000" pitchFamily="50" charset="-128"/>
                <a:ea typeface="游ゴシック" panose="020B0400000000000000" pitchFamily="50" charset="-128"/>
              </a:rPr>
              <a:t>人に</a:t>
            </a:r>
            <a:r>
              <a:rPr lang="en-US" altLang="ja-JP" sz="2000" u="sng" dirty="0">
                <a:latin typeface="游ゴシック" panose="020B0400000000000000" pitchFamily="50" charset="-128"/>
                <a:ea typeface="游ゴシック" panose="020B0400000000000000" pitchFamily="50" charset="-128"/>
              </a:rPr>
              <a:t>1</a:t>
            </a:r>
            <a:r>
              <a:rPr lang="ja-JP" altLang="en-US" sz="2000" u="sng">
                <a:latin typeface="游ゴシック" panose="020B0400000000000000" pitchFamily="50" charset="-128"/>
                <a:ea typeface="游ゴシック" panose="020B0400000000000000" pitchFamily="50" charset="-128"/>
              </a:rPr>
              <a:t>人は</a:t>
            </a:r>
            <a:r>
              <a:rPr lang="ja-JP" altLang="en-US" sz="2000" u="sng">
                <a:solidFill>
                  <a:srgbClr val="FF0000"/>
                </a:solidFill>
                <a:latin typeface="游ゴシック" panose="020B0400000000000000" pitchFamily="50" charset="-128"/>
                <a:ea typeface="游ゴシック" panose="020B0400000000000000" pitchFamily="50" charset="-128"/>
              </a:rPr>
              <a:t>がん（悪性新生物）</a:t>
            </a:r>
            <a:br>
              <a:rPr lang="en-US" altLang="ja-JP" sz="2000" u="sng">
                <a:solidFill>
                  <a:srgbClr val="FF0000"/>
                </a:solidFill>
                <a:latin typeface="游ゴシック" panose="020B0400000000000000" pitchFamily="50" charset="-128"/>
                <a:ea typeface="游ゴシック" panose="020B0400000000000000" pitchFamily="50" charset="-128"/>
              </a:rPr>
            </a:br>
            <a:r>
              <a:rPr lang="ja-JP" altLang="en-US" sz="2000">
                <a:solidFill>
                  <a:srgbClr val="FF0000"/>
                </a:solidFill>
                <a:latin typeface="游ゴシック" panose="020B0400000000000000" pitchFamily="50" charset="-128"/>
                <a:ea typeface="游ゴシック" panose="020B0400000000000000" pitchFamily="50" charset="-128"/>
              </a:rPr>
              <a:t>　　　</a:t>
            </a:r>
            <a:r>
              <a:rPr lang="ja-JP" altLang="en-US" sz="2000" u="sng">
                <a:latin typeface="游ゴシック" panose="020B0400000000000000" pitchFamily="50" charset="-128"/>
                <a:ea typeface="游ゴシック" panose="020B0400000000000000" pitchFamily="50" charset="-128"/>
              </a:rPr>
              <a:t>で亡くなって</a:t>
            </a:r>
            <a:r>
              <a:rPr lang="ja-JP" altLang="en-US" sz="2000" u="sng" dirty="0">
                <a:latin typeface="游ゴシック" panose="020B0400000000000000" pitchFamily="50" charset="-128"/>
                <a:ea typeface="游ゴシック" panose="020B0400000000000000" pitchFamily="50" charset="-128"/>
              </a:rPr>
              <a:t>いる！</a:t>
            </a:r>
            <a:endParaRPr lang="en-US" altLang="ja-JP" sz="2000" u="sng" dirty="0">
              <a:latin typeface="游ゴシック" panose="020B0400000000000000" pitchFamily="50" charset="-128"/>
              <a:ea typeface="游ゴシック" panose="020B0400000000000000" pitchFamily="50" charset="-128"/>
            </a:endParaRPr>
          </a:p>
        </p:txBody>
      </p:sp>
      <p:sp>
        <p:nvSpPr>
          <p:cNvPr id="7" name="テキスト ボックス 6">
            <a:extLst>
              <a:ext uri="{FF2B5EF4-FFF2-40B4-BE49-F238E27FC236}">
                <a16:creationId xmlns:a16="http://schemas.microsoft.com/office/drawing/2014/main" id="{013D4F97-0592-679C-4751-FF01F1FBB165}"/>
              </a:ext>
            </a:extLst>
          </p:cNvPr>
          <p:cNvSpPr txBox="1"/>
          <p:nvPr/>
        </p:nvSpPr>
        <p:spPr>
          <a:xfrm>
            <a:off x="8228239" y="1759874"/>
            <a:ext cx="2403209" cy="400110"/>
          </a:xfrm>
          <a:prstGeom prst="rect">
            <a:avLst/>
          </a:prstGeom>
          <a:noFill/>
        </p:spPr>
        <p:txBody>
          <a:bodyPr wrap="square" rtlCol="0">
            <a:spAutoFit/>
          </a:bodyPr>
          <a:lstStyle/>
          <a:p>
            <a:r>
              <a:rPr kumimoji="1" lang="ja-JP" altLang="en-US" sz="2000" dirty="0">
                <a:latin typeface="游ゴシック" panose="020B0400000000000000" pitchFamily="50" charset="-128"/>
                <a:ea typeface="游ゴシック" panose="020B0400000000000000" pitchFamily="50" charset="-128"/>
              </a:rPr>
              <a:t>日本人の死因割合</a:t>
            </a:r>
          </a:p>
        </p:txBody>
      </p:sp>
      <p:sp>
        <p:nvSpPr>
          <p:cNvPr id="8" name="テキスト ボックス 7">
            <a:extLst>
              <a:ext uri="{FF2B5EF4-FFF2-40B4-BE49-F238E27FC236}">
                <a16:creationId xmlns:a16="http://schemas.microsoft.com/office/drawing/2014/main" id="{1DF21638-02CF-B1D9-FF2A-33B1C3402DE3}"/>
              </a:ext>
            </a:extLst>
          </p:cNvPr>
          <p:cNvSpPr txBox="1"/>
          <p:nvPr/>
        </p:nvSpPr>
        <p:spPr>
          <a:xfrm>
            <a:off x="7335086" y="4994141"/>
            <a:ext cx="4604636" cy="307777"/>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出典：</a:t>
            </a:r>
            <a:r>
              <a:rPr kumimoji="1" lang="ja-JP" altLang="en-US" sz="1400">
                <a:latin typeface="游ゴシック" panose="020B0400000000000000" pitchFamily="50" charset="-128"/>
                <a:ea typeface="游ゴシック" panose="020B0400000000000000" pitchFamily="50" charset="-128"/>
              </a:rPr>
              <a:t>「令和</a:t>
            </a:r>
            <a:r>
              <a:rPr kumimoji="1" lang="en-US" altLang="ja-JP" sz="1400" dirty="0">
                <a:latin typeface="游ゴシック" panose="020B0400000000000000" pitchFamily="50" charset="-128"/>
                <a:ea typeface="游ゴシック" panose="020B0400000000000000" pitchFamily="50" charset="-128"/>
              </a:rPr>
              <a:t>5</a:t>
            </a:r>
            <a:r>
              <a:rPr kumimoji="1" lang="ja-JP" altLang="en-US" sz="1400">
                <a:latin typeface="游ゴシック" panose="020B0400000000000000" pitchFamily="50" charset="-128"/>
                <a:ea typeface="游ゴシック" panose="020B0400000000000000" pitchFamily="50" charset="-128"/>
              </a:rPr>
              <a:t>年（</a:t>
            </a:r>
            <a:r>
              <a:rPr kumimoji="1" lang="en-US" altLang="ja-JP" sz="1400">
                <a:latin typeface="游ゴシック" panose="020B0400000000000000" pitchFamily="50" charset="-128"/>
                <a:ea typeface="游ゴシック" panose="020B0400000000000000" pitchFamily="50" charset="-128"/>
              </a:rPr>
              <a:t>2023</a:t>
            </a:r>
            <a:r>
              <a:rPr kumimoji="1" lang="ja-JP" altLang="en-US" sz="1400">
                <a:latin typeface="游ゴシック" panose="020B0400000000000000" pitchFamily="50" charset="-128"/>
                <a:ea typeface="游ゴシック" panose="020B0400000000000000" pitchFamily="50" charset="-128"/>
              </a:rPr>
              <a:t>年</a:t>
            </a:r>
            <a:r>
              <a:rPr kumimoji="1" lang="ja-JP" altLang="en-US" sz="1400" dirty="0">
                <a:latin typeface="游ゴシック" panose="020B0400000000000000" pitchFamily="50" charset="-128"/>
                <a:ea typeface="游ゴシック" panose="020B0400000000000000" pitchFamily="50" charset="-128"/>
              </a:rPr>
              <a:t>）人口動態統計</a:t>
            </a:r>
            <a:r>
              <a:rPr kumimoji="1" lang="en-US" altLang="ja-JP" sz="1400" dirty="0">
                <a:latin typeface="游ゴシック" panose="020B0400000000000000" pitchFamily="50" charset="-128"/>
                <a:ea typeface="游ゴシック" panose="020B0400000000000000" pitchFamily="50" charset="-128"/>
              </a:rPr>
              <a:t>(</a:t>
            </a:r>
            <a:r>
              <a:rPr kumimoji="1" lang="ja-JP" altLang="en-US" sz="1400" dirty="0">
                <a:latin typeface="游ゴシック" panose="020B0400000000000000" pitchFamily="50" charset="-128"/>
                <a:ea typeface="游ゴシック" panose="020B0400000000000000" pitchFamily="50" charset="-128"/>
              </a:rPr>
              <a:t>概数</a:t>
            </a:r>
            <a:r>
              <a:rPr kumimoji="1" lang="en-US" altLang="ja-JP" sz="1400">
                <a:latin typeface="游ゴシック" panose="020B0400000000000000" pitchFamily="50" charset="-128"/>
                <a:ea typeface="游ゴシック" panose="020B0400000000000000" pitchFamily="50" charset="-128"/>
              </a:rPr>
              <a:t>)</a:t>
            </a:r>
            <a:r>
              <a:rPr kumimoji="1" lang="ja-JP" altLang="en-US" sz="1400">
                <a:latin typeface="游ゴシック" panose="020B0400000000000000" pitchFamily="50" charset="-128"/>
                <a:ea typeface="游ゴシック" panose="020B0400000000000000" pitchFamily="50" charset="-128"/>
              </a:rPr>
              <a:t>」</a:t>
            </a:r>
            <a:endParaRPr kumimoji="1" lang="en-US" altLang="ja-JP" sz="1400" dirty="0">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1267D360-90D7-EC07-DD14-DB31C10CB9EB}"/>
              </a:ext>
            </a:extLst>
          </p:cNvPr>
          <p:cNvSpPr txBox="1"/>
          <p:nvPr/>
        </p:nvSpPr>
        <p:spPr>
          <a:xfrm>
            <a:off x="970829" y="5067424"/>
            <a:ext cx="4903905" cy="707886"/>
          </a:xfrm>
          <a:prstGeom prst="rect">
            <a:avLst/>
          </a:prstGeom>
          <a:noFill/>
        </p:spPr>
        <p:txBody>
          <a:bodyPr wrap="square" rtlCol="0">
            <a:spAutoFit/>
          </a:bodyPr>
          <a:lstStyle/>
          <a:p>
            <a:pPr algn="ctr"/>
            <a:r>
              <a:rPr kumimoji="1" lang="ja-JP" altLang="en-US" sz="2000" b="1" dirty="0">
                <a:latin typeface="游明朝" panose="02020400000000000000" pitchFamily="18" charset="-128"/>
                <a:ea typeface="游明朝" panose="02020400000000000000" pitchFamily="18" charset="-128"/>
              </a:rPr>
              <a:t>磁性ナノ粒子イメージング</a:t>
            </a:r>
            <a:endParaRPr kumimoji="1" lang="en-US" altLang="ja-JP" sz="2000" b="1" dirty="0">
              <a:latin typeface="游明朝" panose="02020400000000000000" pitchFamily="18" charset="-128"/>
              <a:ea typeface="游明朝" panose="02020400000000000000" pitchFamily="18" charset="-128"/>
            </a:endParaRPr>
          </a:p>
          <a:p>
            <a:pPr algn="ctr"/>
            <a:r>
              <a:rPr kumimoji="1" lang="ja-JP" altLang="en-US" sz="2000" b="1" dirty="0">
                <a:latin typeface="游明朝" panose="02020400000000000000" pitchFamily="18" charset="-128"/>
                <a:ea typeface="游明朝" panose="02020400000000000000" pitchFamily="18" charset="-128"/>
              </a:rPr>
              <a:t>～</a:t>
            </a:r>
            <a:r>
              <a:rPr kumimoji="1" lang="en-US" altLang="ja-JP" sz="2000" b="1" dirty="0">
                <a:solidFill>
                  <a:srgbClr val="FF0000"/>
                </a:solidFill>
                <a:latin typeface="游明朝" panose="02020400000000000000" pitchFamily="18" charset="-128"/>
                <a:ea typeface="游明朝" panose="02020400000000000000" pitchFamily="18" charset="-128"/>
              </a:rPr>
              <a:t>M</a:t>
            </a:r>
            <a:r>
              <a:rPr kumimoji="1" lang="en-US" altLang="ja-JP" sz="2000" b="1" dirty="0">
                <a:latin typeface="游明朝" panose="02020400000000000000" pitchFamily="18" charset="-128"/>
                <a:ea typeface="游明朝" panose="02020400000000000000" pitchFamily="18" charset="-128"/>
              </a:rPr>
              <a:t>agnetic </a:t>
            </a:r>
            <a:r>
              <a:rPr kumimoji="1" lang="en-US" altLang="ja-JP" sz="2000" b="1" dirty="0">
                <a:solidFill>
                  <a:srgbClr val="FF0000"/>
                </a:solidFill>
                <a:latin typeface="游明朝" panose="02020400000000000000" pitchFamily="18" charset="-128"/>
                <a:ea typeface="游明朝" panose="02020400000000000000" pitchFamily="18" charset="-128"/>
              </a:rPr>
              <a:t>P</a:t>
            </a:r>
            <a:r>
              <a:rPr kumimoji="1" lang="en-US" altLang="ja-JP" sz="2000" b="1" dirty="0">
                <a:latin typeface="游明朝" panose="02020400000000000000" pitchFamily="18" charset="-128"/>
                <a:ea typeface="游明朝" panose="02020400000000000000" pitchFamily="18" charset="-128"/>
              </a:rPr>
              <a:t>article </a:t>
            </a:r>
            <a:r>
              <a:rPr kumimoji="1" lang="en-US" altLang="ja-JP" sz="2000" b="1" dirty="0">
                <a:solidFill>
                  <a:srgbClr val="FF0000"/>
                </a:solidFill>
                <a:latin typeface="游明朝" panose="02020400000000000000" pitchFamily="18" charset="-128"/>
                <a:ea typeface="游明朝" panose="02020400000000000000" pitchFamily="18" charset="-128"/>
              </a:rPr>
              <a:t>I</a:t>
            </a:r>
            <a:r>
              <a:rPr kumimoji="1" lang="en-US" altLang="ja-JP" sz="2000" b="1" dirty="0">
                <a:latin typeface="游明朝" panose="02020400000000000000" pitchFamily="18" charset="-128"/>
                <a:ea typeface="游明朝" panose="02020400000000000000" pitchFamily="18" charset="-128"/>
              </a:rPr>
              <a:t>maging (</a:t>
            </a:r>
            <a:r>
              <a:rPr kumimoji="1" lang="en-US" altLang="ja-JP" sz="2000" b="1" dirty="0">
                <a:solidFill>
                  <a:srgbClr val="FF0000"/>
                </a:solidFill>
                <a:latin typeface="游明朝" panose="02020400000000000000" pitchFamily="18" charset="-128"/>
                <a:ea typeface="游明朝" panose="02020400000000000000" pitchFamily="18" charset="-128"/>
              </a:rPr>
              <a:t>MPI</a:t>
            </a:r>
            <a:r>
              <a:rPr kumimoji="1" lang="en-US" altLang="ja-JP" sz="2000" b="1" dirty="0">
                <a:latin typeface="游明朝" panose="02020400000000000000" pitchFamily="18" charset="-128"/>
                <a:ea typeface="游明朝" panose="02020400000000000000" pitchFamily="18" charset="-128"/>
              </a:rPr>
              <a:t>)</a:t>
            </a:r>
            <a:r>
              <a:rPr kumimoji="1" lang="ja-JP" altLang="en-US" sz="2000" b="1" dirty="0">
                <a:latin typeface="游明朝" panose="02020400000000000000" pitchFamily="18" charset="-128"/>
                <a:ea typeface="游明朝" panose="02020400000000000000" pitchFamily="18" charset="-128"/>
              </a:rPr>
              <a:t>～</a:t>
            </a:r>
            <a:r>
              <a:rPr kumimoji="1" lang="en-US" altLang="ja-JP" sz="2000" b="1" dirty="0">
                <a:latin typeface="游明朝" panose="02020400000000000000" pitchFamily="18" charset="-128"/>
                <a:ea typeface="游明朝" panose="02020400000000000000" pitchFamily="18" charset="-128"/>
              </a:rPr>
              <a:t> </a:t>
            </a:r>
            <a:endParaRPr kumimoji="1" lang="ja-JP" altLang="en-US" sz="2000" b="1" dirty="0">
              <a:latin typeface="游明朝" panose="02020400000000000000" pitchFamily="18" charset="-128"/>
              <a:ea typeface="游明朝" panose="02020400000000000000" pitchFamily="18" charset="-128"/>
            </a:endParaRPr>
          </a:p>
        </p:txBody>
      </p:sp>
      <p:sp>
        <p:nvSpPr>
          <p:cNvPr id="10" name="正方形/長方形 9">
            <a:extLst>
              <a:ext uri="{FF2B5EF4-FFF2-40B4-BE49-F238E27FC236}">
                <a16:creationId xmlns:a16="http://schemas.microsoft.com/office/drawing/2014/main" id="{F1443B22-611F-C562-FE12-E439352079F3}"/>
              </a:ext>
            </a:extLst>
          </p:cNvPr>
          <p:cNvSpPr/>
          <p:nvPr/>
        </p:nvSpPr>
        <p:spPr>
          <a:xfrm>
            <a:off x="2553042" y="3065403"/>
            <a:ext cx="3929281" cy="400110"/>
          </a:xfrm>
          <a:prstGeom prst="rect">
            <a:avLst/>
          </a:prstGeom>
        </p:spPr>
        <p:txBody>
          <a:bodyPr wrap="none">
            <a:spAutoFit/>
          </a:bodyPr>
          <a:lstStyle/>
          <a:p>
            <a:r>
              <a:rPr lang="ja-JP" altLang="en-US" b="1" dirty="0">
                <a:latin typeface="游ゴシック" panose="020B0400000000000000" pitchFamily="50" charset="-128"/>
                <a:ea typeface="游ゴシック" panose="020B0400000000000000" pitchFamily="50" charset="-128"/>
              </a:rPr>
              <a:t>がんの</a:t>
            </a:r>
            <a:r>
              <a:rPr lang="ja-JP" altLang="en-US" b="1" dirty="0">
                <a:solidFill>
                  <a:srgbClr val="FF0000"/>
                </a:solidFill>
                <a:latin typeface="游ゴシック" panose="020B0400000000000000" pitchFamily="50" charset="-128"/>
                <a:ea typeface="游ゴシック" panose="020B0400000000000000" pitchFamily="50" charset="-128"/>
              </a:rPr>
              <a:t>早期</a:t>
            </a:r>
            <a:r>
              <a:rPr lang="ja-JP" altLang="en-US" sz="2000" b="1" dirty="0">
                <a:solidFill>
                  <a:srgbClr val="FF0000"/>
                </a:solidFill>
                <a:latin typeface="游ゴシック" panose="020B0400000000000000" pitchFamily="50" charset="-128"/>
                <a:ea typeface="游ゴシック" panose="020B0400000000000000" pitchFamily="50" charset="-128"/>
              </a:rPr>
              <a:t>発見</a:t>
            </a:r>
            <a:r>
              <a:rPr lang="ja-JP" altLang="en-US" dirty="0">
                <a:latin typeface="游ゴシック" panose="020B0400000000000000" pitchFamily="50" charset="-128"/>
                <a:ea typeface="游ゴシック" panose="020B0400000000000000" pitchFamily="50" charset="-128"/>
              </a:rPr>
              <a:t>が可能な技術が必要</a:t>
            </a:r>
            <a:endParaRPr lang="en-US" altLang="ja-JP" dirty="0">
              <a:latin typeface="游ゴシック" panose="020B0400000000000000" pitchFamily="50" charset="-128"/>
              <a:ea typeface="游ゴシック" panose="020B0400000000000000" pitchFamily="50" charset="-128"/>
            </a:endParaRPr>
          </a:p>
        </p:txBody>
      </p:sp>
      <p:sp>
        <p:nvSpPr>
          <p:cNvPr id="11" name="下矢印 8">
            <a:extLst>
              <a:ext uri="{FF2B5EF4-FFF2-40B4-BE49-F238E27FC236}">
                <a16:creationId xmlns:a16="http://schemas.microsoft.com/office/drawing/2014/main" id="{10A65A5B-0C9C-D9AA-F03C-2679081A9F2E}"/>
              </a:ext>
            </a:extLst>
          </p:cNvPr>
          <p:cNvSpPr/>
          <p:nvPr/>
        </p:nvSpPr>
        <p:spPr>
          <a:xfrm>
            <a:off x="2046100" y="2881895"/>
            <a:ext cx="556711" cy="1472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aphicFrame>
        <p:nvGraphicFramePr>
          <p:cNvPr id="12" name="グラフ 11">
            <a:extLst>
              <a:ext uri="{FF2B5EF4-FFF2-40B4-BE49-F238E27FC236}">
                <a16:creationId xmlns:a16="http://schemas.microsoft.com/office/drawing/2014/main" id="{B58ACF7E-EC7A-FD4D-4B02-752BE511534C}"/>
              </a:ext>
            </a:extLst>
          </p:cNvPr>
          <p:cNvGraphicFramePr/>
          <p:nvPr>
            <p:extLst>
              <p:ext uri="{D42A27DB-BD31-4B8C-83A1-F6EECF244321}">
                <p14:modId xmlns:p14="http://schemas.microsoft.com/office/powerpoint/2010/main" val="1852532115"/>
              </p:ext>
            </p:extLst>
          </p:nvPr>
        </p:nvGraphicFramePr>
        <p:xfrm>
          <a:off x="7215102" y="2063686"/>
          <a:ext cx="4343486" cy="2675258"/>
        </p:xfrm>
        <a:graphic>
          <a:graphicData uri="http://schemas.openxmlformats.org/drawingml/2006/chart">
            <c:chart xmlns:c="http://schemas.openxmlformats.org/drawingml/2006/chart" xmlns:r="http://schemas.openxmlformats.org/officeDocument/2006/relationships" r:id="rId2"/>
          </a:graphicData>
        </a:graphic>
      </p:graphicFrame>
      <p:sp>
        <p:nvSpPr>
          <p:cNvPr id="13" name="正方形/長方形 12">
            <a:extLst>
              <a:ext uri="{FF2B5EF4-FFF2-40B4-BE49-F238E27FC236}">
                <a16:creationId xmlns:a16="http://schemas.microsoft.com/office/drawing/2014/main" id="{55A45E3E-F5E8-30A0-DAB8-63CF9B080F50}"/>
              </a:ext>
            </a:extLst>
          </p:cNvPr>
          <p:cNvSpPr/>
          <p:nvPr/>
        </p:nvSpPr>
        <p:spPr>
          <a:xfrm>
            <a:off x="2958602" y="3596585"/>
            <a:ext cx="3682418"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例）</a:t>
            </a:r>
            <a:r>
              <a:rPr lang="en-US" altLang="ja-JP" sz="1400" dirty="0">
                <a:latin typeface="游ゴシック" panose="020B0400000000000000" pitchFamily="50" charset="-128"/>
                <a:ea typeface="游ゴシック" panose="020B0400000000000000" pitchFamily="50" charset="-128"/>
              </a:rPr>
              <a:t>MRI</a:t>
            </a:r>
            <a:r>
              <a:rPr lang="ja-JP" altLang="en-US" sz="1400" dirty="0">
                <a:latin typeface="游ゴシック" panose="020B0400000000000000" pitchFamily="50" charset="-128"/>
                <a:ea typeface="游ゴシック" panose="020B0400000000000000" pitchFamily="50" charset="-128"/>
              </a:rPr>
              <a:t>や</a:t>
            </a:r>
            <a:r>
              <a:rPr lang="en-US" altLang="ja-JP" sz="1400" dirty="0">
                <a:latin typeface="游ゴシック" panose="020B0400000000000000" pitchFamily="50" charset="-128"/>
                <a:ea typeface="游ゴシック" panose="020B0400000000000000" pitchFamily="50" charset="-128"/>
              </a:rPr>
              <a:t>CT</a:t>
            </a:r>
            <a:r>
              <a:rPr lang="ja-JP" altLang="en-US" sz="1400" dirty="0">
                <a:latin typeface="游ゴシック" panose="020B0400000000000000" pitchFamily="50" charset="-128"/>
                <a:ea typeface="游ゴシック" panose="020B0400000000000000" pitchFamily="50" charset="-128"/>
              </a:rPr>
              <a:t>，</a:t>
            </a:r>
            <a:r>
              <a:rPr lang="en-US" altLang="ja-JP" sz="1400" dirty="0">
                <a:latin typeface="游ゴシック" panose="020B0400000000000000" pitchFamily="50" charset="-128"/>
                <a:ea typeface="游ゴシック" panose="020B0400000000000000" pitchFamily="50" charset="-128"/>
              </a:rPr>
              <a:t>PET</a:t>
            </a:r>
            <a:r>
              <a:rPr lang="ja-JP" altLang="en-US" sz="1400" dirty="0">
                <a:latin typeface="游ゴシック" panose="020B0400000000000000" pitchFamily="50" charset="-128"/>
                <a:ea typeface="游ゴシック" panose="020B0400000000000000" pitchFamily="50" charset="-128"/>
              </a:rPr>
              <a:t>等の医用画像診断技術</a:t>
            </a:r>
            <a:endParaRPr lang="en-US" altLang="ja-JP" sz="1400" dirty="0">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A6A81D33-CAA2-A8CC-1675-5ED7A8F50D6A}"/>
              </a:ext>
            </a:extLst>
          </p:cNvPr>
          <p:cNvSpPr/>
          <p:nvPr/>
        </p:nvSpPr>
        <p:spPr>
          <a:xfrm>
            <a:off x="1033310" y="4508812"/>
            <a:ext cx="822661" cy="307777"/>
          </a:xfrm>
          <a:prstGeom prst="rect">
            <a:avLst/>
          </a:prstGeom>
        </p:spPr>
        <p:txBody>
          <a:bodyPr wrap="none">
            <a:spAutoFit/>
          </a:bodyPr>
          <a:lstStyle/>
          <a:p>
            <a:r>
              <a:rPr lang="ja-JP" altLang="en-US" sz="1400" dirty="0">
                <a:latin typeface="游ゴシック" panose="020B0400000000000000" pitchFamily="50" charset="-128"/>
                <a:ea typeface="游ゴシック" panose="020B0400000000000000" pitchFamily="50" charset="-128"/>
              </a:rPr>
              <a:t>我々は</a:t>
            </a:r>
            <a:r>
              <a:rPr lang="en-US" altLang="ja-JP" sz="1400" dirty="0">
                <a:latin typeface="游ゴシック" panose="020B0400000000000000" pitchFamily="50" charset="-128"/>
                <a:ea typeface="游ゴシック" panose="020B0400000000000000" pitchFamily="50" charset="-128"/>
              </a:rPr>
              <a:t>..</a:t>
            </a:r>
          </a:p>
        </p:txBody>
      </p:sp>
      <p:pic>
        <p:nvPicPr>
          <p:cNvPr id="15" name="図 14">
            <a:extLst>
              <a:ext uri="{FF2B5EF4-FFF2-40B4-BE49-F238E27FC236}">
                <a16:creationId xmlns:a16="http://schemas.microsoft.com/office/drawing/2014/main" id="{4B3E3498-2459-680F-8ED2-6A788B1E0301}"/>
              </a:ext>
            </a:extLst>
          </p:cNvPr>
          <p:cNvPicPr>
            <a:picLocks noChangeAspect="1"/>
          </p:cNvPicPr>
          <p:nvPr/>
        </p:nvPicPr>
        <p:blipFill>
          <a:blip r:embed="rId3"/>
          <a:stretch>
            <a:fillRect/>
          </a:stretch>
        </p:blipFill>
        <p:spPr>
          <a:xfrm>
            <a:off x="7521298" y="2186600"/>
            <a:ext cx="3801994" cy="2807541"/>
          </a:xfrm>
          <a:prstGeom prst="rect">
            <a:avLst/>
          </a:prstGeom>
        </p:spPr>
      </p:pic>
      <p:sp>
        <p:nvSpPr>
          <p:cNvPr id="16" name="テキスト ボックス 15">
            <a:extLst>
              <a:ext uri="{FF2B5EF4-FFF2-40B4-BE49-F238E27FC236}">
                <a16:creationId xmlns:a16="http://schemas.microsoft.com/office/drawing/2014/main" id="{80B88386-39CC-3F1A-AAF3-3B04D9D17F24}"/>
              </a:ext>
            </a:extLst>
          </p:cNvPr>
          <p:cNvSpPr txBox="1"/>
          <p:nvPr/>
        </p:nvSpPr>
        <p:spPr>
          <a:xfrm>
            <a:off x="9537430" y="5289139"/>
            <a:ext cx="2064870" cy="253916"/>
          </a:xfrm>
          <a:prstGeom prst="rect">
            <a:avLst/>
          </a:prstGeom>
          <a:noFill/>
        </p:spPr>
        <p:txBody>
          <a:bodyPr wrap="square">
            <a:spAutoFit/>
          </a:bodyPr>
          <a:lstStyle/>
          <a:p>
            <a:r>
              <a:rPr lang="en-US" altLang="ja-JP" sz="1050">
                <a:latin typeface="游ゴシック" panose="020B0400000000000000" pitchFamily="50" charset="-128"/>
                <a:ea typeface="游ゴシック" panose="020B0400000000000000" pitchFamily="50" charset="-128"/>
                <a:hlinkClick r:id="rId4"/>
              </a:rPr>
              <a:t>gaikyouR5.pdf (mhlw.go.jp)</a:t>
            </a:r>
            <a:endParaRPr lang="ja-JP" altLang="en-US" sz="1050">
              <a:latin typeface="游ゴシック" panose="020B0400000000000000" pitchFamily="50" charset="-128"/>
              <a:ea typeface="游ゴシック" panose="020B0400000000000000" pitchFamily="50" charset="-128"/>
            </a:endParaRPr>
          </a:p>
        </p:txBody>
      </p:sp>
      <p:sp>
        <p:nvSpPr>
          <p:cNvPr id="17" name="正方形/長方形 16">
            <a:extLst>
              <a:ext uri="{FF2B5EF4-FFF2-40B4-BE49-F238E27FC236}">
                <a16:creationId xmlns:a16="http://schemas.microsoft.com/office/drawing/2014/main" id="{8BC9B0F1-8AF7-ED2A-C5D4-B60458EA4600}"/>
              </a:ext>
            </a:extLst>
          </p:cNvPr>
          <p:cNvSpPr/>
          <p:nvPr/>
        </p:nvSpPr>
        <p:spPr>
          <a:xfrm>
            <a:off x="5052073" y="6015605"/>
            <a:ext cx="1441420" cy="307777"/>
          </a:xfrm>
          <a:prstGeom prst="rect">
            <a:avLst/>
          </a:prstGeom>
        </p:spPr>
        <p:txBody>
          <a:bodyPr wrap="none">
            <a:spAutoFit/>
          </a:bodyPr>
          <a:lstStyle/>
          <a:p>
            <a:r>
              <a:rPr lang="ja-JP" altLang="en-US" sz="1400">
                <a:latin typeface="游ゴシック" panose="020B0400000000000000" pitchFamily="50" charset="-128"/>
                <a:ea typeface="游ゴシック" panose="020B0400000000000000" pitchFamily="50" charset="-128"/>
              </a:rPr>
              <a:t>に注目している</a:t>
            </a:r>
            <a:endParaRPr lang="en-US" altLang="ja-JP" sz="1400" dirty="0">
              <a:latin typeface="游ゴシック" panose="020B0400000000000000" pitchFamily="50" charset="-128"/>
              <a:ea typeface="游ゴシック" panose="020B0400000000000000" pitchFamily="50" charset="-128"/>
            </a:endParaRPr>
          </a:p>
        </p:txBody>
      </p:sp>
      <p:sp>
        <p:nvSpPr>
          <p:cNvPr id="3" name="正方形/長方形 2">
            <a:extLst>
              <a:ext uri="{FF2B5EF4-FFF2-40B4-BE49-F238E27FC236}">
                <a16:creationId xmlns:a16="http://schemas.microsoft.com/office/drawing/2014/main" id="{19D0CD9D-480E-37C0-3905-06C4F0D7AB13}"/>
              </a:ext>
            </a:extLst>
          </p:cNvPr>
          <p:cNvSpPr/>
          <p:nvPr/>
        </p:nvSpPr>
        <p:spPr>
          <a:xfrm>
            <a:off x="10120108" y="2765639"/>
            <a:ext cx="538542" cy="415127"/>
          </a:xfrm>
          <a:prstGeom prst="rect">
            <a:avLst/>
          </a:prstGeom>
          <a:solidFill>
            <a:srgbClr val="FF0000">
              <a:alpha val="10000"/>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 name="スライド番号プレースホルダー 17">
            <a:extLst>
              <a:ext uri="{FF2B5EF4-FFF2-40B4-BE49-F238E27FC236}">
                <a16:creationId xmlns:a16="http://schemas.microsoft.com/office/drawing/2014/main" id="{72CC86CE-9DC7-0731-7391-5FCF81CAE287}"/>
              </a:ext>
            </a:extLst>
          </p:cNvPr>
          <p:cNvSpPr>
            <a:spLocks noGrp="1"/>
          </p:cNvSpPr>
          <p:nvPr>
            <p:ph type="sldNum" sz="quarter" idx="12"/>
          </p:nvPr>
        </p:nvSpPr>
        <p:spPr/>
        <p:txBody>
          <a:bodyPr/>
          <a:lstStyle/>
          <a:p>
            <a:fld id="{4AD72193-2778-4F28-8FB6-2AF7846BFD67}" type="slidenum">
              <a:rPr kumimoji="1" lang="ja-JP" altLang="en-US" smtClean="0"/>
              <a:t>5</a:t>
            </a:fld>
            <a:endParaRPr kumimoji="1" lang="ja-JP" altLang="en-US"/>
          </a:p>
        </p:txBody>
      </p:sp>
    </p:spTree>
    <p:extLst>
      <p:ext uri="{BB962C8B-B14F-4D97-AF65-F5344CB8AC3E}">
        <p14:creationId xmlns:p14="http://schemas.microsoft.com/office/powerpoint/2010/main" val="184813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B30F0-E519-7455-EBBD-2FC057586EFA}"/>
              </a:ext>
            </a:extLst>
          </p:cNvPr>
          <p:cNvSpPr>
            <a:spLocks noGrp="1"/>
          </p:cNvSpPr>
          <p:nvPr>
            <p:ph type="title"/>
          </p:nvPr>
        </p:nvSpPr>
        <p:spPr/>
        <p:txBody>
          <a:bodyPr/>
          <a:lstStyle/>
          <a:p>
            <a:r>
              <a:rPr kumimoji="1" lang="en-US" altLang="ja-JP"/>
              <a:t>MPI(</a:t>
            </a:r>
            <a:r>
              <a:rPr kumimoji="1" lang="ja-JP" altLang="en-US"/>
              <a:t>磁性ナノ粒子イメージング</a:t>
            </a:r>
            <a:r>
              <a:rPr kumimoji="1" lang="en-US" altLang="ja-JP"/>
              <a:t>)</a:t>
            </a:r>
            <a:r>
              <a:rPr kumimoji="1" lang="ja-JP" altLang="en-US"/>
              <a:t>の原理</a:t>
            </a:r>
          </a:p>
        </p:txBody>
      </p:sp>
      <p:sp>
        <p:nvSpPr>
          <p:cNvPr id="4" name="四角形: 角を丸くする 3">
            <a:extLst>
              <a:ext uri="{FF2B5EF4-FFF2-40B4-BE49-F238E27FC236}">
                <a16:creationId xmlns:a16="http://schemas.microsoft.com/office/drawing/2014/main" id="{1BAC99C8-A5C5-D44F-EB7D-A61C63C81001}"/>
              </a:ext>
            </a:extLst>
          </p:cNvPr>
          <p:cNvSpPr/>
          <p:nvPr/>
        </p:nvSpPr>
        <p:spPr>
          <a:xfrm>
            <a:off x="7457214" y="2786286"/>
            <a:ext cx="4422842" cy="30833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5" name="グループ化 4">
            <a:extLst>
              <a:ext uri="{FF2B5EF4-FFF2-40B4-BE49-F238E27FC236}">
                <a16:creationId xmlns:a16="http://schemas.microsoft.com/office/drawing/2014/main" id="{580D4734-2321-58DA-DCE2-2E631D663059}"/>
              </a:ext>
            </a:extLst>
          </p:cNvPr>
          <p:cNvGrpSpPr/>
          <p:nvPr/>
        </p:nvGrpSpPr>
        <p:grpSpPr>
          <a:xfrm>
            <a:off x="1275544" y="1934201"/>
            <a:ext cx="4375945" cy="3689328"/>
            <a:chOff x="3647728" y="2093507"/>
            <a:chExt cx="5490789" cy="4575958"/>
          </a:xfrm>
        </p:grpSpPr>
        <p:pic>
          <p:nvPicPr>
            <p:cNvPr id="6" name="Picture 2" descr="C:\Users\ishihara\Pictures\figure_tousenbo.png">
              <a:extLst>
                <a:ext uri="{FF2B5EF4-FFF2-40B4-BE49-F238E27FC236}">
                  <a16:creationId xmlns:a16="http://schemas.microsoft.com/office/drawing/2014/main" id="{300EC1B6-4D3F-EC3B-8CD1-67ABDE4D71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7728" y="2093507"/>
              <a:ext cx="4493264" cy="4575958"/>
            </a:xfrm>
            <a:prstGeom prst="rect">
              <a:avLst/>
            </a:prstGeom>
            <a:noFill/>
            <a:extLst>
              <a:ext uri="{909E8E84-426E-40DD-AFC4-6F175D3DCCD1}">
                <a14:hiddenFill xmlns:a14="http://schemas.microsoft.com/office/drawing/2010/main">
                  <a:solidFill>
                    <a:srgbClr val="FFFFFF"/>
                  </a:solidFill>
                </a14:hiddenFill>
              </a:ext>
            </a:extLst>
          </p:spPr>
        </p:pic>
        <p:sp>
          <p:nvSpPr>
            <p:cNvPr id="7" name="爆発 1 18">
              <a:extLst>
                <a:ext uri="{FF2B5EF4-FFF2-40B4-BE49-F238E27FC236}">
                  <a16:creationId xmlns:a16="http://schemas.microsoft.com/office/drawing/2014/main" id="{9C3CB48C-676A-2643-6EC3-E26EEFED6FD2}"/>
                </a:ext>
              </a:extLst>
            </p:cNvPr>
            <p:cNvSpPr/>
            <p:nvPr/>
          </p:nvSpPr>
          <p:spPr>
            <a:xfrm>
              <a:off x="5470474" y="3908345"/>
              <a:ext cx="435282" cy="531942"/>
            </a:xfrm>
            <a:prstGeom prst="irregularSeal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8" name="円/楕円 31">
              <a:extLst>
                <a:ext uri="{FF2B5EF4-FFF2-40B4-BE49-F238E27FC236}">
                  <a16:creationId xmlns:a16="http://schemas.microsoft.com/office/drawing/2014/main" id="{2ACFA602-D538-9AF0-89C3-0F8145D3B24F}"/>
                </a:ext>
              </a:extLst>
            </p:cNvPr>
            <p:cNvSpPr/>
            <p:nvPr/>
          </p:nvSpPr>
          <p:spPr>
            <a:xfrm>
              <a:off x="7375833" y="3418843"/>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9" name="フリーフォーム 2">
              <a:extLst>
                <a:ext uri="{FF2B5EF4-FFF2-40B4-BE49-F238E27FC236}">
                  <a16:creationId xmlns:a16="http://schemas.microsoft.com/office/drawing/2014/main" id="{8AE6E964-198B-53B6-5557-D486260F8799}"/>
                </a:ext>
              </a:extLst>
            </p:cNvPr>
            <p:cNvSpPr/>
            <p:nvPr/>
          </p:nvSpPr>
          <p:spPr>
            <a:xfrm>
              <a:off x="4120551" y="4071548"/>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0" name="フリーフォーム 12">
              <a:extLst>
                <a:ext uri="{FF2B5EF4-FFF2-40B4-BE49-F238E27FC236}">
                  <a16:creationId xmlns:a16="http://schemas.microsoft.com/office/drawing/2014/main" id="{43EA90A8-42B7-64FE-B134-3A8A51316AB6}"/>
                </a:ext>
              </a:extLst>
            </p:cNvPr>
            <p:cNvSpPr/>
            <p:nvPr/>
          </p:nvSpPr>
          <p:spPr>
            <a:xfrm>
              <a:off x="4146430" y="435362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1" name="フリーフォーム 13">
              <a:extLst>
                <a:ext uri="{FF2B5EF4-FFF2-40B4-BE49-F238E27FC236}">
                  <a16:creationId xmlns:a16="http://schemas.microsoft.com/office/drawing/2014/main" id="{8C3AF217-00DF-0C35-6FD4-60FE0A772591}"/>
                </a:ext>
              </a:extLst>
            </p:cNvPr>
            <p:cNvSpPr/>
            <p:nvPr/>
          </p:nvSpPr>
          <p:spPr>
            <a:xfrm>
              <a:off x="4149306"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2" name="フリーフォーム 14">
              <a:extLst>
                <a:ext uri="{FF2B5EF4-FFF2-40B4-BE49-F238E27FC236}">
                  <a16:creationId xmlns:a16="http://schemas.microsoft.com/office/drawing/2014/main" id="{69453066-78C0-9785-FE67-55B0C8536963}"/>
                </a:ext>
              </a:extLst>
            </p:cNvPr>
            <p:cNvSpPr/>
            <p:nvPr/>
          </p:nvSpPr>
          <p:spPr>
            <a:xfrm rot="10800000">
              <a:off x="6528048" y="4354592"/>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3" name="フリーフォーム 15">
              <a:extLst>
                <a:ext uri="{FF2B5EF4-FFF2-40B4-BE49-F238E27FC236}">
                  <a16:creationId xmlns:a16="http://schemas.microsoft.com/office/drawing/2014/main" id="{6159FAA1-D258-C127-C5DA-961BDA65F439}"/>
                </a:ext>
              </a:extLst>
            </p:cNvPr>
            <p:cNvSpPr/>
            <p:nvPr/>
          </p:nvSpPr>
          <p:spPr>
            <a:xfrm rot="10800000">
              <a:off x="6528048" y="4071210"/>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4" name="フリーフォーム 16">
              <a:extLst>
                <a:ext uri="{FF2B5EF4-FFF2-40B4-BE49-F238E27FC236}">
                  <a16:creationId xmlns:a16="http://schemas.microsoft.com/office/drawing/2014/main" id="{5BDB4597-6909-A584-8E31-D6A0AD904D2C}"/>
                </a:ext>
              </a:extLst>
            </p:cNvPr>
            <p:cNvSpPr/>
            <p:nvPr/>
          </p:nvSpPr>
          <p:spPr>
            <a:xfrm rot="10800000">
              <a:off x="6528048" y="4604454"/>
              <a:ext cx="1086928" cy="129674"/>
            </a:xfrm>
            <a:custGeom>
              <a:avLst/>
              <a:gdLst>
                <a:gd name="connsiteX0" fmla="*/ 0 w 1086928"/>
                <a:gd name="connsiteY0" fmla="*/ 95010 h 129674"/>
                <a:gd name="connsiteX1" fmla="*/ 155275 w 1086928"/>
                <a:gd name="connsiteY1" fmla="*/ 120 h 129674"/>
                <a:gd name="connsiteX2" fmla="*/ 362309 w 1086928"/>
                <a:gd name="connsiteY2" fmla="*/ 112263 h 129674"/>
                <a:gd name="connsiteX3" fmla="*/ 560717 w 1086928"/>
                <a:gd name="connsiteY3" fmla="*/ 17373 h 129674"/>
                <a:gd name="connsiteX4" fmla="*/ 785004 w 1086928"/>
                <a:gd name="connsiteY4" fmla="*/ 129516 h 129674"/>
                <a:gd name="connsiteX5" fmla="*/ 983411 w 1086928"/>
                <a:gd name="connsiteY5" fmla="*/ 43252 h 129674"/>
                <a:gd name="connsiteX6" fmla="*/ 1086928 w 1086928"/>
                <a:gd name="connsiteY6" fmla="*/ 95010 h 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6928" h="129674">
                  <a:moveTo>
                    <a:pt x="0" y="95010"/>
                  </a:moveTo>
                  <a:cubicBezTo>
                    <a:pt x="47445" y="46127"/>
                    <a:pt x="94890" y="-2755"/>
                    <a:pt x="155275" y="120"/>
                  </a:cubicBezTo>
                  <a:cubicBezTo>
                    <a:pt x="215660" y="2995"/>
                    <a:pt x="294735" y="109388"/>
                    <a:pt x="362309" y="112263"/>
                  </a:cubicBezTo>
                  <a:cubicBezTo>
                    <a:pt x="429883" y="115138"/>
                    <a:pt x="490268" y="14498"/>
                    <a:pt x="560717" y="17373"/>
                  </a:cubicBezTo>
                  <a:cubicBezTo>
                    <a:pt x="631166" y="20248"/>
                    <a:pt x="714555" y="125203"/>
                    <a:pt x="785004" y="129516"/>
                  </a:cubicBezTo>
                  <a:cubicBezTo>
                    <a:pt x="855453" y="133829"/>
                    <a:pt x="933090" y="49003"/>
                    <a:pt x="983411" y="43252"/>
                  </a:cubicBezTo>
                  <a:cubicBezTo>
                    <a:pt x="1033732" y="37501"/>
                    <a:pt x="1060330" y="66255"/>
                    <a:pt x="1086928" y="950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5" name="テキスト ボックス 14">
              <a:extLst>
                <a:ext uri="{FF2B5EF4-FFF2-40B4-BE49-F238E27FC236}">
                  <a16:creationId xmlns:a16="http://schemas.microsoft.com/office/drawing/2014/main" id="{7A034998-B2B4-5924-48E6-F089099E1787}"/>
                </a:ext>
              </a:extLst>
            </p:cNvPr>
            <p:cNvSpPr txBox="1"/>
            <p:nvPr/>
          </p:nvSpPr>
          <p:spPr>
            <a:xfrm>
              <a:off x="8089113" y="4197686"/>
              <a:ext cx="1049404" cy="458091"/>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16" name="右矢印 17">
              <a:extLst>
                <a:ext uri="{FF2B5EF4-FFF2-40B4-BE49-F238E27FC236}">
                  <a16:creationId xmlns:a16="http://schemas.microsoft.com/office/drawing/2014/main" id="{743901ED-1176-06DB-A86B-C59657EA8EF9}"/>
                </a:ext>
              </a:extLst>
            </p:cNvPr>
            <p:cNvSpPr/>
            <p:nvPr/>
          </p:nvSpPr>
          <p:spPr>
            <a:xfrm rot="10800000">
              <a:off x="6442383" y="3379981"/>
              <a:ext cx="827062" cy="185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7" name="円/楕円 29">
              <a:extLst>
                <a:ext uri="{FF2B5EF4-FFF2-40B4-BE49-F238E27FC236}">
                  <a16:creationId xmlns:a16="http://schemas.microsoft.com/office/drawing/2014/main" id="{7F2E466D-AC9C-2D94-F294-B3E210A76954}"/>
                </a:ext>
              </a:extLst>
            </p:cNvPr>
            <p:cNvSpPr/>
            <p:nvPr/>
          </p:nvSpPr>
          <p:spPr>
            <a:xfrm>
              <a:off x="6867108"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8" name="円/楕円 30">
              <a:extLst>
                <a:ext uri="{FF2B5EF4-FFF2-40B4-BE49-F238E27FC236}">
                  <a16:creationId xmlns:a16="http://schemas.microsoft.com/office/drawing/2014/main" id="{87D45A97-AF79-C18B-6F99-452E2D4123C0}"/>
                </a:ext>
              </a:extLst>
            </p:cNvPr>
            <p:cNvSpPr/>
            <p:nvPr/>
          </p:nvSpPr>
          <p:spPr>
            <a:xfrm>
              <a:off x="7090827"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19" name="円/楕円 32">
              <a:extLst>
                <a:ext uri="{FF2B5EF4-FFF2-40B4-BE49-F238E27FC236}">
                  <a16:creationId xmlns:a16="http://schemas.microsoft.com/office/drawing/2014/main" id="{8E008808-69E3-EA0A-6F5B-F1B197B38CA9}"/>
                </a:ext>
              </a:extLst>
            </p:cNvPr>
            <p:cNvSpPr/>
            <p:nvPr/>
          </p:nvSpPr>
          <p:spPr>
            <a:xfrm>
              <a:off x="6664680" y="340381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0" name="円/楕円 34">
              <a:extLst>
                <a:ext uri="{FF2B5EF4-FFF2-40B4-BE49-F238E27FC236}">
                  <a16:creationId xmlns:a16="http://schemas.microsoft.com/office/drawing/2014/main" id="{C1BF160F-6E86-AD2E-C0FF-7C55BD2CD670}"/>
                </a:ext>
              </a:extLst>
            </p:cNvPr>
            <p:cNvSpPr/>
            <p:nvPr/>
          </p:nvSpPr>
          <p:spPr>
            <a:xfrm>
              <a:off x="5598102" y="4058851"/>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1" name="円/楕円 35">
              <a:extLst>
                <a:ext uri="{FF2B5EF4-FFF2-40B4-BE49-F238E27FC236}">
                  <a16:creationId xmlns:a16="http://schemas.microsoft.com/office/drawing/2014/main" id="{2FAA9946-9659-01E0-9F6D-A022DF60AC09}"/>
                </a:ext>
              </a:extLst>
            </p:cNvPr>
            <p:cNvSpPr/>
            <p:nvPr/>
          </p:nvSpPr>
          <p:spPr>
            <a:xfrm>
              <a:off x="5683432" y="4123222"/>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游ゴシック" panose="020B0400000000000000" pitchFamily="50" charset="-128"/>
                <a:ea typeface="游ゴシック" panose="020B0400000000000000" pitchFamily="50" charset="-128"/>
              </a:endParaRPr>
            </a:p>
          </p:txBody>
        </p:sp>
        <p:sp>
          <p:nvSpPr>
            <p:cNvPr id="22" name="円/楕円 36">
              <a:extLst>
                <a:ext uri="{FF2B5EF4-FFF2-40B4-BE49-F238E27FC236}">
                  <a16:creationId xmlns:a16="http://schemas.microsoft.com/office/drawing/2014/main" id="{A06B078A-7319-6BBF-B8AD-853F26EE52C5}"/>
                </a:ext>
              </a:extLst>
            </p:cNvPr>
            <p:cNvSpPr/>
            <p:nvPr/>
          </p:nvSpPr>
          <p:spPr>
            <a:xfrm>
              <a:off x="5556231" y="4187626"/>
              <a:ext cx="108012" cy="10735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3" name="フローチャート : 直接アクセス記憶 2">
              <a:extLst>
                <a:ext uri="{FF2B5EF4-FFF2-40B4-BE49-F238E27FC236}">
                  <a16:creationId xmlns:a16="http://schemas.microsoft.com/office/drawing/2014/main" id="{368A8837-D012-A169-3420-3367827A8493}"/>
                </a:ext>
              </a:extLst>
            </p:cNvPr>
            <p:cNvSpPr/>
            <p:nvPr/>
          </p:nvSpPr>
          <p:spPr>
            <a:xfrm>
              <a:off x="3732323"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4" name="フローチャート : 直接アクセス記憶 2">
              <a:extLst>
                <a:ext uri="{FF2B5EF4-FFF2-40B4-BE49-F238E27FC236}">
                  <a16:creationId xmlns:a16="http://schemas.microsoft.com/office/drawing/2014/main" id="{D32AD60D-1A65-6883-4D56-1432B70A44DC}"/>
                </a:ext>
              </a:extLst>
            </p:cNvPr>
            <p:cNvSpPr/>
            <p:nvPr/>
          </p:nvSpPr>
          <p:spPr>
            <a:xfrm>
              <a:off x="7708326" y="3894320"/>
              <a:ext cx="317498" cy="1177952"/>
            </a:xfrm>
            <a:prstGeom prst="flowChartMagneticDrum">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panose="020B0400000000000000" pitchFamily="50" charset="-128"/>
                <a:ea typeface="游ゴシック" panose="020B0400000000000000" pitchFamily="50" charset="-128"/>
              </a:endParaRPr>
            </a:p>
          </p:txBody>
        </p:sp>
        <p:sp>
          <p:nvSpPr>
            <p:cNvPr id="25" name="フローチャート : 直接アクセス記憶 7">
              <a:extLst>
                <a:ext uri="{FF2B5EF4-FFF2-40B4-BE49-F238E27FC236}">
                  <a16:creationId xmlns:a16="http://schemas.microsoft.com/office/drawing/2014/main" id="{7E9E520A-23A4-FF52-E706-4F17C13437D5}"/>
                </a:ext>
              </a:extLst>
            </p:cNvPr>
            <p:cNvSpPr/>
            <p:nvPr/>
          </p:nvSpPr>
          <p:spPr>
            <a:xfrm rot="5400000">
              <a:off x="5729525" y="4573885"/>
              <a:ext cx="217740" cy="879884"/>
            </a:xfrm>
            <a:prstGeom prst="flowChartMagneticDrum">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latin typeface="游ゴシック" panose="020B0400000000000000" pitchFamily="50" charset="-128"/>
                <a:ea typeface="游ゴシック" panose="020B0400000000000000" pitchFamily="50" charset="-128"/>
              </a:endParaRPr>
            </a:p>
          </p:txBody>
        </p:sp>
        <p:sp>
          <p:nvSpPr>
            <p:cNvPr id="26" name="下矢印 19">
              <a:extLst>
                <a:ext uri="{FF2B5EF4-FFF2-40B4-BE49-F238E27FC236}">
                  <a16:creationId xmlns:a16="http://schemas.microsoft.com/office/drawing/2014/main" id="{A178AFA1-AB2C-CF46-34FC-56EA1F42D9CC}"/>
                </a:ext>
              </a:extLst>
            </p:cNvPr>
            <p:cNvSpPr/>
            <p:nvPr/>
          </p:nvSpPr>
          <p:spPr>
            <a:xfrm>
              <a:off x="5505431"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7" name="下矢印 43">
              <a:extLst>
                <a:ext uri="{FF2B5EF4-FFF2-40B4-BE49-F238E27FC236}">
                  <a16:creationId xmlns:a16="http://schemas.microsoft.com/office/drawing/2014/main" id="{B72C2D16-5A5D-2445-04C4-31B02602DBD3}"/>
                </a:ext>
              </a:extLst>
            </p:cNvPr>
            <p:cNvSpPr/>
            <p:nvPr/>
          </p:nvSpPr>
          <p:spPr>
            <a:xfrm>
              <a:off x="5712468"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8" name="下矢印 44">
              <a:extLst>
                <a:ext uri="{FF2B5EF4-FFF2-40B4-BE49-F238E27FC236}">
                  <a16:creationId xmlns:a16="http://schemas.microsoft.com/office/drawing/2014/main" id="{34D14607-2797-1452-9BE4-9FE969C39E29}"/>
                </a:ext>
              </a:extLst>
            </p:cNvPr>
            <p:cNvSpPr/>
            <p:nvPr/>
          </p:nvSpPr>
          <p:spPr>
            <a:xfrm>
              <a:off x="5919116" y="4595485"/>
              <a:ext cx="50800" cy="264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29" name="テキスト ボックス 28">
            <a:extLst>
              <a:ext uri="{FF2B5EF4-FFF2-40B4-BE49-F238E27FC236}">
                <a16:creationId xmlns:a16="http://schemas.microsoft.com/office/drawing/2014/main" id="{D6568B2C-E2D7-24E8-10BF-DEB31EABFCF7}"/>
              </a:ext>
            </a:extLst>
          </p:cNvPr>
          <p:cNvSpPr txBox="1"/>
          <p:nvPr/>
        </p:nvSpPr>
        <p:spPr>
          <a:xfrm>
            <a:off x="7679934" y="3062004"/>
            <a:ext cx="4200122" cy="2677656"/>
          </a:xfrm>
          <a:prstGeom prst="rect">
            <a:avLst/>
          </a:prstGeom>
          <a:noFill/>
        </p:spPr>
        <p:txBody>
          <a:bodyPr wrap="square" rtlCol="0">
            <a:spAutoFit/>
          </a:bodyPr>
          <a:lstStyle/>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粒子を体内</a:t>
            </a:r>
            <a:r>
              <a:rPr lang="ja-JP" altLang="en-US" sz="2800" b="1">
                <a:solidFill>
                  <a:prstClr val="black"/>
                </a:solidFill>
                <a:latin typeface="游ゴシック" panose="020B0400000000000000" pitchFamily="50" charset="-128"/>
                <a:ea typeface="游ゴシック" panose="020B0400000000000000" pitchFamily="50" charset="-128"/>
              </a:rPr>
              <a:t>に投与</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血</a:t>
            </a:r>
            <a:r>
              <a:rPr lang="ja-JP" altLang="en-US" sz="2800" b="1" dirty="0">
                <a:solidFill>
                  <a:prstClr val="black"/>
                </a:solidFill>
                <a:latin typeface="游ゴシック" panose="020B0400000000000000" pitchFamily="50" charset="-128"/>
                <a:ea typeface="游ゴシック" panose="020B0400000000000000" pitchFamily="50" charset="-128"/>
              </a:rPr>
              <a:t>管内を循環</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solidFill>
                  <a:prstClr val="black"/>
                </a:solidFill>
                <a:latin typeface="游ゴシック" panose="020B0400000000000000" pitchFamily="50" charset="-128"/>
                <a:ea typeface="游ゴシック" panose="020B0400000000000000" pitchFamily="50" charset="-128"/>
              </a:rPr>
              <a:t>がん細胞</a:t>
            </a:r>
            <a:r>
              <a:rPr lang="ja-JP" altLang="en-US" sz="2800" b="1">
                <a:solidFill>
                  <a:prstClr val="black"/>
                </a:solidFill>
                <a:latin typeface="游ゴシック" panose="020B0400000000000000" pitchFamily="50" charset="-128"/>
                <a:ea typeface="游ゴシック" panose="020B0400000000000000" pitchFamily="50" charset="-128"/>
              </a:rPr>
              <a:t>に蓄積</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外部</a:t>
            </a:r>
            <a:r>
              <a:rPr lang="ja-JP" altLang="en-US" sz="2800" b="1" dirty="0">
                <a:solidFill>
                  <a:prstClr val="black"/>
                </a:solidFill>
                <a:latin typeface="游ゴシック" panose="020B0400000000000000" pitchFamily="50" charset="-128"/>
                <a:ea typeface="游ゴシック" panose="020B0400000000000000" pitchFamily="50" charset="-128"/>
              </a:rPr>
              <a:t>から磁場を印加</a:t>
            </a:r>
            <a:endParaRPr lang="en-US" altLang="ja-JP" sz="2800" b="1" dirty="0">
              <a:solidFill>
                <a:prstClr val="black"/>
              </a:solidFill>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dirty="0">
                <a:latin typeface="游ゴシック" panose="020B0400000000000000" pitchFamily="50" charset="-128"/>
                <a:ea typeface="游ゴシック" panose="020B0400000000000000" pitchFamily="50" charset="-128"/>
              </a:rPr>
              <a:t>粒子からの信号</a:t>
            </a:r>
            <a:r>
              <a:rPr lang="ja-JP" altLang="en-US" sz="2800" b="1">
                <a:latin typeface="游ゴシック" panose="020B0400000000000000" pitchFamily="50" charset="-128"/>
                <a:ea typeface="游ゴシック" panose="020B0400000000000000" pitchFamily="50" charset="-128"/>
              </a:rPr>
              <a:t>を検出</a:t>
            </a:r>
            <a:endParaRPr lang="en-US" altLang="ja-JP" sz="2800" b="1" dirty="0">
              <a:latin typeface="游ゴシック" panose="020B0400000000000000" pitchFamily="50" charset="-128"/>
              <a:ea typeface="游ゴシック" panose="020B0400000000000000" pitchFamily="50" charset="-128"/>
            </a:endParaRPr>
          </a:p>
          <a:p>
            <a:pPr marL="342900" indent="-342900" defTabSz="457200">
              <a:buFont typeface="+mj-ea"/>
              <a:buAutoNum type="circleNumDbPlain"/>
            </a:pPr>
            <a:r>
              <a:rPr lang="ja-JP" altLang="en-US" sz="2800" b="1">
                <a:solidFill>
                  <a:prstClr val="black"/>
                </a:solidFill>
                <a:latin typeface="游ゴシック" panose="020B0400000000000000" pitchFamily="50" charset="-128"/>
                <a:ea typeface="游ゴシック" panose="020B0400000000000000" pitchFamily="50" charset="-128"/>
              </a:rPr>
              <a:t>信号</a:t>
            </a:r>
            <a:r>
              <a:rPr lang="ja-JP" altLang="en-US" sz="2800" b="1" dirty="0">
                <a:solidFill>
                  <a:prstClr val="black"/>
                </a:solidFill>
                <a:latin typeface="游ゴシック" panose="020B0400000000000000" pitchFamily="50" charset="-128"/>
                <a:ea typeface="游ゴシック" panose="020B0400000000000000" pitchFamily="50" charset="-128"/>
              </a:rPr>
              <a:t>から画像化</a:t>
            </a:r>
            <a:endParaRPr lang="en-US" altLang="ja-JP" sz="2800" b="1" dirty="0">
              <a:solidFill>
                <a:prstClr val="black"/>
              </a:solidFill>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87493093-7127-7022-DA39-AD6CC12E66DC}"/>
              </a:ext>
            </a:extLst>
          </p:cNvPr>
          <p:cNvSpPr txBox="1"/>
          <p:nvPr/>
        </p:nvSpPr>
        <p:spPr>
          <a:xfrm>
            <a:off x="4777371" y="2582489"/>
            <a:ext cx="435223"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①</a:t>
            </a:r>
            <a:endParaRPr kumimoji="1" lang="ja-JP" altLang="en-US"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92AA607A-DA1A-C275-AE75-9D0C7C584BC0}"/>
              </a:ext>
            </a:extLst>
          </p:cNvPr>
          <p:cNvSpPr txBox="1"/>
          <p:nvPr/>
        </p:nvSpPr>
        <p:spPr>
          <a:xfrm>
            <a:off x="3643675" y="262644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②</a:t>
            </a:r>
          </a:p>
        </p:txBody>
      </p:sp>
      <p:sp>
        <p:nvSpPr>
          <p:cNvPr id="32" name="テキスト ボックス 31">
            <a:extLst>
              <a:ext uri="{FF2B5EF4-FFF2-40B4-BE49-F238E27FC236}">
                <a16:creationId xmlns:a16="http://schemas.microsoft.com/office/drawing/2014/main" id="{B8558572-001B-59A3-6127-0B2D7B9D10DF}"/>
              </a:ext>
            </a:extLst>
          </p:cNvPr>
          <p:cNvSpPr txBox="1"/>
          <p:nvPr/>
        </p:nvSpPr>
        <p:spPr>
          <a:xfrm>
            <a:off x="2697673" y="3097131"/>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③</a:t>
            </a:r>
          </a:p>
        </p:txBody>
      </p:sp>
      <p:sp>
        <p:nvSpPr>
          <p:cNvPr id="33" name="テキスト ボックス 32">
            <a:extLst>
              <a:ext uri="{FF2B5EF4-FFF2-40B4-BE49-F238E27FC236}">
                <a16:creationId xmlns:a16="http://schemas.microsoft.com/office/drawing/2014/main" id="{A75EE814-0F79-1407-4F75-C9981F196888}"/>
              </a:ext>
            </a:extLst>
          </p:cNvPr>
          <p:cNvSpPr txBox="1"/>
          <p:nvPr/>
        </p:nvSpPr>
        <p:spPr>
          <a:xfrm>
            <a:off x="1743853" y="4045189"/>
            <a:ext cx="448475"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④</a:t>
            </a:r>
            <a:endParaRPr kumimoji="1" lang="ja-JP" altLang="en-US" dirty="0">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AC378923-672F-1B43-92AB-395331F6C339}"/>
              </a:ext>
            </a:extLst>
          </p:cNvPr>
          <p:cNvSpPr txBox="1"/>
          <p:nvPr/>
        </p:nvSpPr>
        <p:spPr>
          <a:xfrm>
            <a:off x="3072107" y="3857786"/>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⑤</a:t>
            </a:r>
          </a:p>
        </p:txBody>
      </p:sp>
      <p:sp>
        <p:nvSpPr>
          <p:cNvPr id="35" name="テキスト ボックス 34">
            <a:extLst>
              <a:ext uri="{FF2B5EF4-FFF2-40B4-BE49-F238E27FC236}">
                <a16:creationId xmlns:a16="http://schemas.microsoft.com/office/drawing/2014/main" id="{3709ED0F-FBFE-DCA7-BD50-61A8DF19A809}"/>
              </a:ext>
            </a:extLst>
          </p:cNvPr>
          <p:cNvSpPr txBox="1"/>
          <p:nvPr/>
        </p:nvSpPr>
        <p:spPr>
          <a:xfrm>
            <a:off x="4219850" y="4666758"/>
            <a:ext cx="448475" cy="369332"/>
          </a:xfrm>
          <a:prstGeom prst="rect">
            <a:avLst/>
          </a:prstGeom>
          <a:noFill/>
        </p:spPr>
        <p:txBody>
          <a:bodyPr wrap="square" rtlCol="0">
            <a:spAutoFit/>
          </a:bodyPr>
          <a:lstStyle/>
          <a:p>
            <a:r>
              <a:rPr kumimoji="1" lang="ja-JP" altLang="en-US" dirty="0">
                <a:latin typeface="游ゴシック" panose="020B0400000000000000" pitchFamily="50" charset="-128"/>
                <a:ea typeface="游ゴシック" panose="020B0400000000000000" pitchFamily="50" charset="-128"/>
              </a:rPr>
              <a:t>⑥</a:t>
            </a:r>
          </a:p>
        </p:txBody>
      </p:sp>
      <p:sp>
        <p:nvSpPr>
          <p:cNvPr id="36" name="下矢印 43">
            <a:extLst>
              <a:ext uri="{FF2B5EF4-FFF2-40B4-BE49-F238E27FC236}">
                <a16:creationId xmlns:a16="http://schemas.microsoft.com/office/drawing/2014/main" id="{09DA6A98-F68D-836D-D178-2F567539F9FC}"/>
              </a:ext>
            </a:extLst>
          </p:cNvPr>
          <p:cNvSpPr/>
          <p:nvPr/>
        </p:nvSpPr>
        <p:spPr>
          <a:xfrm rot="7548657" flipH="1" flipV="1">
            <a:off x="3953574" y="4075913"/>
            <a:ext cx="150613" cy="1522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nvGrpSpPr>
          <p:cNvPr id="37" name="グループ化 36">
            <a:extLst>
              <a:ext uri="{FF2B5EF4-FFF2-40B4-BE49-F238E27FC236}">
                <a16:creationId xmlns:a16="http://schemas.microsoft.com/office/drawing/2014/main" id="{0B84E8DB-6392-4F14-AD76-2845836B0C3B}"/>
              </a:ext>
            </a:extLst>
          </p:cNvPr>
          <p:cNvGrpSpPr/>
          <p:nvPr/>
        </p:nvGrpSpPr>
        <p:grpSpPr>
          <a:xfrm>
            <a:off x="4694063" y="4842609"/>
            <a:ext cx="1190179" cy="1044191"/>
            <a:chOff x="4694063" y="4857599"/>
            <a:chExt cx="1190179" cy="1044191"/>
          </a:xfrm>
        </p:grpSpPr>
        <p:sp>
          <p:nvSpPr>
            <p:cNvPr id="38" name="正方形/長方形 37">
              <a:extLst>
                <a:ext uri="{FF2B5EF4-FFF2-40B4-BE49-F238E27FC236}">
                  <a16:creationId xmlns:a16="http://schemas.microsoft.com/office/drawing/2014/main" id="{CE866608-920E-1429-3C2C-93FA123BF69D}"/>
                </a:ext>
              </a:extLst>
            </p:cNvPr>
            <p:cNvSpPr/>
            <p:nvPr/>
          </p:nvSpPr>
          <p:spPr>
            <a:xfrm>
              <a:off x="4694063" y="4857599"/>
              <a:ext cx="1190179" cy="10441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9" name="円/楕円 28">
              <a:extLst>
                <a:ext uri="{FF2B5EF4-FFF2-40B4-BE49-F238E27FC236}">
                  <a16:creationId xmlns:a16="http://schemas.microsoft.com/office/drawing/2014/main" id="{469C5B3D-7071-0660-5AE0-E9DC9DD61659}"/>
                </a:ext>
              </a:extLst>
            </p:cNvPr>
            <p:cNvSpPr/>
            <p:nvPr/>
          </p:nvSpPr>
          <p:spPr>
            <a:xfrm>
              <a:off x="5100093" y="5177634"/>
              <a:ext cx="378118" cy="409285"/>
            </a:xfrm>
            <a:prstGeom prst="ellipse">
              <a:avLst/>
            </a:prstGeom>
            <a:gradFill flip="none" rotWithShape="1">
              <a:gsLst>
                <a:gs pos="0">
                  <a:schemeClr val="bg1"/>
                </a:gs>
                <a:gs pos="50000">
                  <a:schemeClr val="bg1">
                    <a:lumMod val="85000"/>
                  </a:schemeClr>
                </a:gs>
                <a:gs pos="100000">
                  <a:schemeClr val="bg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grpSp>
      <p:sp>
        <p:nvSpPr>
          <p:cNvPr id="40" name="タイトル 1">
            <a:extLst>
              <a:ext uri="{FF2B5EF4-FFF2-40B4-BE49-F238E27FC236}">
                <a16:creationId xmlns:a16="http://schemas.microsoft.com/office/drawing/2014/main" id="{DE1B0BE6-D77A-5385-8220-B8D632390F66}"/>
              </a:ext>
            </a:extLst>
          </p:cNvPr>
          <p:cNvSpPr txBox="1">
            <a:spLocks/>
          </p:cNvSpPr>
          <p:nvPr/>
        </p:nvSpPr>
        <p:spPr>
          <a:xfrm>
            <a:off x="4444087" y="5772910"/>
            <a:ext cx="1807902" cy="45368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latin typeface="游ゴシック" panose="020B0400000000000000" pitchFamily="50" charset="-128"/>
                <a:ea typeface="游ゴシック" panose="020B0400000000000000" pitchFamily="50" charset="-128"/>
              </a:rPr>
              <a:t>粒子位置の画像化</a:t>
            </a:r>
            <a:endParaRPr lang="en-US" altLang="ja-JP" sz="1800" dirty="0">
              <a:latin typeface="游ゴシック" panose="020B0400000000000000" pitchFamily="50" charset="-128"/>
              <a:ea typeface="游ゴシック" panose="020B0400000000000000" pitchFamily="50" charset="-128"/>
            </a:endParaRPr>
          </a:p>
        </p:txBody>
      </p:sp>
      <p:sp>
        <p:nvSpPr>
          <p:cNvPr id="42" name="テキスト ボックス 41">
            <a:extLst>
              <a:ext uri="{FF2B5EF4-FFF2-40B4-BE49-F238E27FC236}">
                <a16:creationId xmlns:a16="http://schemas.microsoft.com/office/drawing/2014/main" id="{268983B1-A68B-BF93-0249-D950E34B4B1F}"/>
              </a:ext>
            </a:extLst>
          </p:cNvPr>
          <p:cNvSpPr txBox="1"/>
          <p:nvPr/>
        </p:nvSpPr>
        <p:spPr>
          <a:xfrm>
            <a:off x="544302" y="3580983"/>
            <a:ext cx="836334"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磁場</a:t>
            </a:r>
          </a:p>
        </p:txBody>
      </p:sp>
      <p:sp>
        <p:nvSpPr>
          <p:cNvPr id="43" name="下矢印 43">
            <a:extLst>
              <a:ext uri="{FF2B5EF4-FFF2-40B4-BE49-F238E27FC236}">
                <a16:creationId xmlns:a16="http://schemas.microsoft.com/office/drawing/2014/main" id="{38CBBDF0-8003-08EA-32A8-F51D1301910E}"/>
              </a:ext>
            </a:extLst>
          </p:cNvPr>
          <p:cNvSpPr/>
          <p:nvPr/>
        </p:nvSpPr>
        <p:spPr>
          <a:xfrm rot="14080382" flipH="1" flipV="1">
            <a:off x="4889915" y="1956931"/>
            <a:ext cx="175551" cy="1102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5" name="テキスト ボックス 44">
            <a:extLst>
              <a:ext uri="{FF2B5EF4-FFF2-40B4-BE49-F238E27FC236}">
                <a16:creationId xmlns:a16="http://schemas.microsoft.com/office/drawing/2014/main" id="{84A18D57-5F86-3A54-2B29-75C1F07766E1}"/>
              </a:ext>
            </a:extLst>
          </p:cNvPr>
          <p:cNvSpPr txBox="1"/>
          <p:nvPr/>
        </p:nvSpPr>
        <p:spPr>
          <a:xfrm>
            <a:off x="849648" y="4787773"/>
            <a:ext cx="1342680" cy="369332"/>
          </a:xfrm>
          <a:prstGeom prst="rect">
            <a:avLst/>
          </a:prstGeom>
          <a:noFill/>
        </p:spPr>
        <p:txBody>
          <a:bodyPr wrap="square" rtlCol="0">
            <a:spAutoFit/>
          </a:bodyPr>
          <a:lstStyle/>
          <a:p>
            <a:r>
              <a:rPr lang="ja-JP" altLang="en-US" dirty="0">
                <a:latin typeface="游ゴシック" panose="020B0400000000000000" pitchFamily="50" charset="-128"/>
                <a:ea typeface="游ゴシック" panose="020B0400000000000000" pitchFamily="50" charset="-128"/>
              </a:rPr>
              <a:t>受信コイル</a:t>
            </a:r>
          </a:p>
        </p:txBody>
      </p:sp>
      <p:cxnSp>
        <p:nvCxnSpPr>
          <p:cNvPr id="46" name="直線コネクタ 45">
            <a:extLst>
              <a:ext uri="{FF2B5EF4-FFF2-40B4-BE49-F238E27FC236}">
                <a16:creationId xmlns:a16="http://schemas.microsoft.com/office/drawing/2014/main" id="{CD1EFA5B-DBE0-1BE2-792E-932E3DD176F4}"/>
              </a:ext>
            </a:extLst>
          </p:cNvPr>
          <p:cNvCxnSpPr/>
          <p:nvPr/>
        </p:nvCxnSpPr>
        <p:spPr>
          <a:xfrm flipH="1">
            <a:off x="1927123" y="4330739"/>
            <a:ext cx="869424" cy="511870"/>
          </a:xfrm>
          <a:prstGeom prst="line">
            <a:avLst/>
          </a:prstGeom>
        </p:spPr>
        <p:style>
          <a:lnRef idx="1">
            <a:schemeClr val="accent1"/>
          </a:lnRef>
          <a:fillRef idx="0">
            <a:schemeClr val="accent1"/>
          </a:fillRef>
          <a:effectRef idx="0">
            <a:schemeClr val="accent1"/>
          </a:effectRef>
          <a:fontRef idx="minor">
            <a:schemeClr val="tx1"/>
          </a:fontRef>
        </p:style>
      </p:cxnSp>
      <p:sp>
        <p:nvSpPr>
          <p:cNvPr id="47" name="四角形: 角を丸くする 41">
            <a:extLst>
              <a:ext uri="{FF2B5EF4-FFF2-40B4-BE49-F238E27FC236}">
                <a16:creationId xmlns:a16="http://schemas.microsoft.com/office/drawing/2014/main" id="{C45279C7-E766-2CBD-3A0F-EE0B531CDB79}"/>
              </a:ext>
            </a:extLst>
          </p:cNvPr>
          <p:cNvSpPr/>
          <p:nvPr/>
        </p:nvSpPr>
        <p:spPr>
          <a:xfrm>
            <a:off x="7457213" y="2626441"/>
            <a:ext cx="2315085" cy="3439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游ゴシック" panose="020B0400000000000000" pitchFamily="50" charset="-128"/>
                <a:ea typeface="游ゴシック" panose="020B0400000000000000" pitchFamily="50" charset="-128"/>
              </a:rPr>
              <a:t>画像化までの流れ</a:t>
            </a:r>
          </a:p>
        </p:txBody>
      </p:sp>
      <p:pic>
        <p:nvPicPr>
          <p:cNvPr id="48" name="図 47">
            <a:extLst>
              <a:ext uri="{FF2B5EF4-FFF2-40B4-BE49-F238E27FC236}">
                <a16:creationId xmlns:a16="http://schemas.microsoft.com/office/drawing/2014/main" id="{93F203EB-06E7-9B78-8ED3-6405450F2A39}"/>
              </a:ext>
            </a:extLst>
          </p:cNvPr>
          <p:cNvPicPr>
            <a:picLocks noChangeAspect="1"/>
          </p:cNvPicPr>
          <p:nvPr/>
        </p:nvPicPr>
        <p:blipFill>
          <a:blip r:embed="rId3"/>
          <a:stretch>
            <a:fillRect/>
          </a:stretch>
        </p:blipFill>
        <p:spPr>
          <a:xfrm>
            <a:off x="5678613" y="1521456"/>
            <a:ext cx="1321075" cy="1209246"/>
          </a:xfrm>
          <a:prstGeom prst="rect">
            <a:avLst/>
          </a:prstGeom>
          <a:noFill/>
          <a:ln w="28575">
            <a:solidFill>
              <a:schemeClr val="tx1"/>
            </a:solidFill>
          </a:ln>
        </p:spPr>
      </p:pic>
      <p:sp>
        <p:nvSpPr>
          <p:cNvPr id="49" name="テキスト ボックス 48">
            <a:extLst>
              <a:ext uri="{FF2B5EF4-FFF2-40B4-BE49-F238E27FC236}">
                <a16:creationId xmlns:a16="http://schemas.microsoft.com/office/drawing/2014/main" id="{112D9127-ECD6-C577-14F4-4228DF26E2E0}"/>
              </a:ext>
            </a:extLst>
          </p:cNvPr>
          <p:cNvSpPr txBox="1"/>
          <p:nvPr/>
        </p:nvSpPr>
        <p:spPr>
          <a:xfrm>
            <a:off x="5508408" y="2766173"/>
            <a:ext cx="1807902" cy="369332"/>
          </a:xfrm>
          <a:prstGeom prst="rect">
            <a:avLst/>
          </a:prstGeom>
          <a:noFill/>
        </p:spPr>
        <p:txBody>
          <a:bodyPr wrap="square">
            <a:spAutoFit/>
          </a:bodyPr>
          <a:lstStyle/>
          <a:p>
            <a:r>
              <a:rPr kumimoji="1" lang="ja-JP" altLang="en-US" b="1" dirty="0">
                <a:latin typeface="游ゴシック" panose="020B0400000000000000" pitchFamily="50" charset="-128"/>
                <a:ea typeface="游ゴシック" panose="020B0400000000000000" pitchFamily="50" charset="-128"/>
              </a:rPr>
              <a:t>磁性ナノ粒子</a:t>
            </a:r>
            <a:r>
              <a:rPr kumimoji="1" lang="en-US" altLang="ja-JP" b="1" dirty="0">
                <a:latin typeface="游ゴシック" panose="020B0400000000000000" pitchFamily="50" charset="-128"/>
                <a:ea typeface="游ゴシック" panose="020B0400000000000000" pitchFamily="50" charset="-128"/>
              </a:rPr>
              <a:t> </a:t>
            </a:r>
            <a:endParaRPr lang="ja-JP" altLang="en-US" b="1" dirty="0">
              <a:latin typeface="游ゴシック" panose="020B0400000000000000" pitchFamily="50" charset="-128"/>
              <a:ea typeface="游ゴシック" panose="020B0400000000000000" pitchFamily="50" charset="-128"/>
            </a:endParaRPr>
          </a:p>
        </p:txBody>
      </p:sp>
      <p:sp>
        <p:nvSpPr>
          <p:cNvPr id="50" name="正方形/長方形 49">
            <a:extLst>
              <a:ext uri="{FF2B5EF4-FFF2-40B4-BE49-F238E27FC236}">
                <a16:creationId xmlns:a16="http://schemas.microsoft.com/office/drawing/2014/main" id="{8359A139-0F8D-1F67-9A65-AE4E5F3045D2}"/>
              </a:ext>
            </a:extLst>
          </p:cNvPr>
          <p:cNvSpPr/>
          <p:nvPr/>
        </p:nvSpPr>
        <p:spPr>
          <a:xfrm>
            <a:off x="7390081" y="1666131"/>
            <a:ext cx="3236784" cy="307777"/>
          </a:xfrm>
          <a:prstGeom prst="rect">
            <a:avLst/>
          </a:prstGeom>
        </p:spPr>
        <p:txBody>
          <a:bodyPr wrap="none">
            <a:spAutoFit/>
          </a:bodyPr>
          <a:lstStyle/>
          <a:p>
            <a:pPr>
              <a:buSzPct val="110000"/>
            </a:pPr>
            <a:r>
              <a:rPr lang="ja-JP" altLang="en-US" sz="1400" u="sng">
                <a:solidFill>
                  <a:srgbClr val="FF0000"/>
                </a:solidFill>
                <a:latin typeface="游明朝" panose="02020400000000000000" pitchFamily="18" charset="-128"/>
                <a:ea typeface="游明朝" panose="02020400000000000000" pitchFamily="18" charset="-128"/>
              </a:rPr>
              <a:t>磁石になる性質</a:t>
            </a:r>
            <a:r>
              <a:rPr lang="ja-JP" altLang="en-US" sz="1400" u="sng" dirty="0">
                <a:solidFill>
                  <a:srgbClr val="FF0000"/>
                </a:solidFill>
                <a:latin typeface="游明朝" panose="02020400000000000000" pitchFamily="18" charset="-128"/>
                <a:ea typeface="游明朝" panose="02020400000000000000" pitchFamily="18" charset="-128"/>
              </a:rPr>
              <a:t>を持つ粒子（造影剤）</a:t>
            </a:r>
            <a:endParaRPr lang="en-US" altLang="ja-JP" sz="1400" dirty="0">
              <a:latin typeface="游明朝" panose="02020400000000000000" pitchFamily="18" charset="-128"/>
              <a:ea typeface="游明朝" panose="02020400000000000000" pitchFamily="18" charset="-128"/>
            </a:endParaRPr>
          </a:p>
        </p:txBody>
      </p:sp>
      <p:cxnSp>
        <p:nvCxnSpPr>
          <p:cNvPr id="51" name="直線矢印コネクタ 50">
            <a:extLst>
              <a:ext uri="{FF2B5EF4-FFF2-40B4-BE49-F238E27FC236}">
                <a16:creationId xmlns:a16="http://schemas.microsoft.com/office/drawing/2014/main" id="{57F2E41C-E166-4876-E5FA-430F576BE8DE}"/>
              </a:ext>
            </a:extLst>
          </p:cNvPr>
          <p:cNvCxnSpPr>
            <a:cxnSpLocks/>
          </p:cNvCxnSpPr>
          <p:nvPr/>
        </p:nvCxnSpPr>
        <p:spPr>
          <a:xfrm flipH="1">
            <a:off x="7130038" y="1963224"/>
            <a:ext cx="654351" cy="307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43FD78FE-D241-D4A6-4180-8B074E133ED4}"/>
              </a:ext>
            </a:extLst>
          </p:cNvPr>
          <p:cNvSpPr>
            <a:spLocks noGrp="1"/>
          </p:cNvSpPr>
          <p:nvPr>
            <p:ph type="sldNum" sz="quarter" idx="12"/>
          </p:nvPr>
        </p:nvSpPr>
        <p:spPr/>
        <p:txBody>
          <a:bodyPr/>
          <a:lstStyle/>
          <a:p>
            <a:fld id="{4AD72193-2778-4F28-8FB6-2AF7846BFD67}" type="slidenum">
              <a:rPr kumimoji="1" lang="ja-JP" altLang="en-US" smtClean="0">
                <a:latin typeface="游ゴシック" panose="020B0400000000000000" pitchFamily="50" charset="-128"/>
                <a:ea typeface="游ゴシック" panose="020B0400000000000000" pitchFamily="50" charset="-128"/>
              </a:rPr>
              <a:t>6</a:t>
            </a:fld>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18603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0D4659-8225-AA40-C0FB-2F79E3F7059A}"/>
              </a:ext>
            </a:extLst>
          </p:cNvPr>
          <p:cNvSpPr>
            <a:spLocks noGrp="1"/>
          </p:cNvSpPr>
          <p:nvPr>
            <p:ph type="title"/>
          </p:nvPr>
        </p:nvSpPr>
        <p:spPr/>
        <p:txBody>
          <a:bodyPr/>
          <a:lstStyle/>
          <a:p>
            <a:r>
              <a:rPr kumimoji="1" lang="en-US" altLang="ja-JP"/>
              <a:t>MPI</a:t>
            </a:r>
            <a:r>
              <a:rPr kumimoji="1" lang="ja-JP" altLang="en-US"/>
              <a:t>のメリット</a:t>
            </a:r>
          </a:p>
        </p:txBody>
      </p:sp>
      <p:pic>
        <p:nvPicPr>
          <p:cNvPr id="4" name="図 3">
            <a:extLst>
              <a:ext uri="{FF2B5EF4-FFF2-40B4-BE49-F238E27FC236}">
                <a16:creationId xmlns:a16="http://schemas.microsoft.com/office/drawing/2014/main" id="{6C8462B3-3B22-B366-2A44-70F97C6E14FA}"/>
              </a:ext>
            </a:extLst>
          </p:cNvPr>
          <p:cNvPicPr>
            <a:picLocks noChangeAspect="1"/>
          </p:cNvPicPr>
          <p:nvPr/>
        </p:nvPicPr>
        <p:blipFill>
          <a:blip r:embed="rId2"/>
          <a:stretch>
            <a:fillRect/>
          </a:stretch>
        </p:blipFill>
        <p:spPr>
          <a:xfrm>
            <a:off x="2282871" y="1835899"/>
            <a:ext cx="8361134" cy="2831647"/>
          </a:xfrm>
          <a:prstGeom prst="rect">
            <a:avLst/>
          </a:prstGeom>
        </p:spPr>
      </p:pic>
      <p:sp>
        <p:nvSpPr>
          <p:cNvPr id="5" name="テキスト ボックス 4">
            <a:extLst>
              <a:ext uri="{FF2B5EF4-FFF2-40B4-BE49-F238E27FC236}">
                <a16:creationId xmlns:a16="http://schemas.microsoft.com/office/drawing/2014/main" id="{658B4055-DE22-CCC1-C0F4-D46BE285305A}"/>
              </a:ext>
            </a:extLst>
          </p:cNvPr>
          <p:cNvSpPr txBox="1"/>
          <p:nvPr/>
        </p:nvSpPr>
        <p:spPr>
          <a:xfrm>
            <a:off x="2304845" y="4841276"/>
            <a:ext cx="7668302" cy="646331"/>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コストに関して</a:t>
            </a:r>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prstClr val="black"/>
                </a:solidFill>
                <a:latin typeface="メイリオ" panose="020B0604030504040204" pitchFamily="50" charset="-128"/>
                <a:ea typeface="メイリオ" panose="020B0604030504040204" pitchFamily="50" charset="-128"/>
              </a:rPr>
              <a:t> </a:t>
            </a:r>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3.0</a:t>
            </a:r>
            <a:r>
              <a:rPr lang="ja-JP" altLang="en-US" dirty="0">
                <a:solidFill>
                  <a:prstClr val="black"/>
                </a:solidFill>
                <a:latin typeface="メイリオ" panose="020B0604030504040204" pitchFamily="50" charset="-128"/>
                <a:ea typeface="メイリオ" panose="020B0604030504040204" pitchFamily="50" charset="-128"/>
              </a:rPr>
              <a:t> テスラ</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　初期費用</a:t>
            </a:r>
            <a:r>
              <a:rPr lang="en-US" altLang="ja-JP" dirty="0">
                <a:solidFill>
                  <a:prstClr val="black"/>
                </a:solidFill>
                <a:latin typeface="メイリオ" panose="020B0604030504040204" pitchFamily="50" charset="-128"/>
                <a:ea typeface="メイリオ" panose="020B0604030504040204" pitchFamily="50" charset="-128"/>
              </a:rPr>
              <a:t>2500</a:t>
            </a:r>
            <a:r>
              <a:rPr lang="ja-JP" altLang="en-US" dirty="0">
                <a:solidFill>
                  <a:prstClr val="black"/>
                </a:solidFill>
                <a:latin typeface="メイリオ" panose="020B0604030504040204" pitchFamily="50" charset="-128"/>
                <a:ea typeface="メイリオ" panose="020B0604030504040204" pitchFamily="50" charset="-128"/>
              </a:rPr>
              <a:t>万（年間保持費用含めると数億円）　</a:t>
            </a:r>
          </a:p>
        </p:txBody>
      </p:sp>
      <p:sp>
        <p:nvSpPr>
          <p:cNvPr id="6" name="テキスト ボックス 5">
            <a:extLst>
              <a:ext uri="{FF2B5EF4-FFF2-40B4-BE49-F238E27FC236}">
                <a16:creationId xmlns:a16="http://schemas.microsoft.com/office/drawing/2014/main" id="{5FB15CEF-4635-FD0A-1EFA-10B9C8E174F0}"/>
              </a:ext>
            </a:extLst>
          </p:cNvPr>
          <p:cNvSpPr txBox="1"/>
          <p:nvPr/>
        </p:nvSpPr>
        <p:spPr>
          <a:xfrm>
            <a:off x="2282871" y="5657671"/>
            <a:ext cx="8520338" cy="1200329"/>
          </a:xfrm>
          <a:prstGeom prst="rect">
            <a:avLst/>
          </a:prstGeom>
          <a:noFill/>
        </p:spPr>
        <p:txBody>
          <a:bodyPr wrap="squar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 </a:t>
            </a:r>
            <a:r>
              <a:rPr lang="ja-JP" altLang="en-US" dirty="0">
                <a:solidFill>
                  <a:srgbClr val="FF0000"/>
                </a:solidFill>
                <a:latin typeface="メイリオ" panose="020B0604030504040204" pitchFamily="50" charset="-128"/>
                <a:ea typeface="メイリオ" panose="020B0604030504040204" pitchFamily="50" charset="-128"/>
              </a:rPr>
              <a:t>制約条件</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MRI</a:t>
            </a:r>
            <a:r>
              <a:rPr lang="ja-JP" altLang="en-US" dirty="0">
                <a:solidFill>
                  <a:prstClr val="black"/>
                </a:solidFill>
                <a:latin typeface="メイリオ" panose="020B0604030504040204" pitchFamily="50" charset="-128"/>
                <a:ea typeface="メイリオ" panose="020B0604030504040204" pitchFamily="50" charset="-128"/>
              </a:rPr>
              <a:t>・</a:t>
            </a:r>
            <a:r>
              <a:rPr lang="en-US" altLang="ja-JP" dirty="0">
                <a:solidFill>
                  <a:prstClr val="black"/>
                </a:solidFill>
                <a:latin typeface="メイリオ" panose="020B0604030504040204" pitchFamily="50" charset="-128"/>
                <a:ea typeface="メイリオ" panose="020B0604030504040204" pitchFamily="50" charset="-128"/>
              </a:rPr>
              <a:t>MPI</a:t>
            </a:r>
            <a:r>
              <a:rPr lang="ja-JP" altLang="en-US" dirty="0">
                <a:solidFill>
                  <a:prstClr val="black"/>
                </a:solidFill>
                <a:latin typeface="メイリオ" panose="020B0604030504040204" pitchFamily="50" charset="-128"/>
                <a:ea typeface="メイリオ" panose="020B0604030504040204" pitchFamily="50" charset="-128"/>
              </a:rPr>
              <a:t>　体内にペースメーカーなど金属を埋め込んでいる場合不可．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CT</a:t>
            </a:r>
            <a:r>
              <a:rPr lang="ja-JP" altLang="en-US" dirty="0">
                <a:solidFill>
                  <a:prstClr val="black"/>
                </a:solidFill>
                <a:latin typeface="メイリオ" panose="020B0604030504040204" pitchFamily="50" charset="-128"/>
                <a:ea typeface="メイリオ" panose="020B0604030504040204" pitchFamily="50" charset="-128"/>
              </a:rPr>
              <a:t>　妊娠中女性などは不可．</a:t>
            </a:r>
            <a:endParaRPr lang="en-US" altLang="ja-JP" dirty="0">
              <a:solidFill>
                <a:prstClr val="black"/>
              </a:solidFill>
              <a:latin typeface="メイリオ" panose="020B0604030504040204" pitchFamily="50" charset="-128"/>
              <a:ea typeface="メイリオ" panose="020B0604030504040204" pitchFamily="50" charset="-128"/>
            </a:endParaRPr>
          </a:p>
          <a:p>
            <a:r>
              <a:rPr lang="ja-JP" altLang="en-US" dirty="0">
                <a:solidFill>
                  <a:prstClr val="black"/>
                </a:solidFill>
                <a:latin typeface="メイリオ" panose="020B0604030504040204" pitchFamily="50" charset="-128"/>
                <a:ea typeface="メイリオ" panose="020B0604030504040204" pitchFamily="50" charset="-128"/>
              </a:rPr>
              <a:t>　 </a:t>
            </a:r>
            <a:r>
              <a:rPr lang="en-US" altLang="ja-JP" dirty="0">
                <a:solidFill>
                  <a:prstClr val="black"/>
                </a:solidFill>
                <a:latin typeface="メイリオ" panose="020B0604030504040204" pitchFamily="50" charset="-128"/>
                <a:ea typeface="メイリオ" panose="020B0604030504040204" pitchFamily="50" charset="-128"/>
              </a:rPr>
              <a:t>PET</a:t>
            </a:r>
            <a:r>
              <a:rPr lang="ja-JP" altLang="en-US" dirty="0">
                <a:solidFill>
                  <a:prstClr val="black"/>
                </a:solidFill>
                <a:latin typeface="メイリオ" panose="020B0604030504040204" pitchFamily="50" charset="-128"/>
                <a:ea typeface="メイリオ" panose="020B0604030504040204" pitchFamily="50" charset="-128"/>
              </a:rPr>
              <a:t>　高血糖，糖尿病患者に対して規制がある場合も．</a:t>
            </a:r>
          </a:p>
        </p:txBody>
      </p:sp>
      <p:sp>
        <p:nvSpPr>
          <p:cNvPr id="3" name="スライド番号プレースホルダー 2">
            <a:extLst>
              <a:ext uri="{FF2B5EF4-FFF2-40B4-BE49-F238E27FC236}">
                <a16:creationId xmlns:a16="http://schemas.microsoft.com/office/drawing/2014/main" id="{BAC8C9DD-E3C8-6AED-73EA-ED6830423C0A}"/>
              </a:ext>
            </a:extLst>
          </p:cNvPr>
          <p:cNvSpPr>
            <a:spLocks noGrp="1"/>
          </p:cNvSpPr>
          <p:nvPr>
            <p:ph type="sldNum" sz="quarter" idx="12"/>
          </p:nvPr>
        </p:nvSpPr>
        <p:spPr/>
        <p:txBody>
          <a:bodyPr/>
          <a:lstStyle/>
          <a:p>
            <a:fld id="{4AD72193-2778-4F28-8FB6-2AF7846BFD67}"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9B489BEE-41A7-BE89-6186-8B88CE6401F3}"/>
              </a:ext>
            </a:extLst>
          </p:cNvPr>
          <p:cNvSpPr txBox="1"/>
          <p:nvPr/>
        </p:nvSpPr>
        <p:spPr>
          <a:xfrm>
            <a:off x="9880756" y="6729"/>
            <a:ext cx="2311244"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80176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82510-3E23-AC59-74C7-8252EFF97BAD}"/>
              </a:ext>
            </a:extLst>
          </p:cNvPr>
          <p:cNvSpPr>
            <a:spLocks noGrp="1"/>
          </p:cNvSpPr>
          <p:nvPr>
            <p:ph type="title"/>
          </p:nvPr>
        </p:nvSpPr>
        <p:spPr/>
        <p:txBody>
          <a:bodyPr/>
          <a:lstStyle/>
          <a:p>
            <a:r>
              <a:rPr kumimoji="1" lang="en-US" altLang="ja-JP"/>
              <a:t>MPI</a:t>
            </a:r>
            <a:r>
              <a:rPr kumimoji="1" lang="ja-JP" altLang="en-US"/>
              <a:t>のデメリット</a:t>
            </a:r>
          </a:p>
        </p:txBody>
      </p:sp>
      <p:sp>
        <p:nvSpPr>
          <p:cNvPr id="4" name="テキスト ボックス 3">
            <a:extLst>
              <a:ext uri="{FF2B5EF4-FFF2-40B4-BE49-F238E27FC236}">
                <a16:creationId xmlns:a16="http://schemas.microsoft.com/office/drawing/2014/main" id="{4A3FF689-E63F-DC63-AEBC-395FCA5960B3}"/>
              </a:ext>
            </a:extLst>
          </p:cNvPr>
          <p:cNvSpPr txBox="1"/>
          <p:nvPr/>
        </p:nvSpPr>
        <p:spPr>
          <a:xfrm>
            <a:off x="2477100" y="1480261"/>
            <a:ext cx="7668302" cy="1821011"/>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MRI</a:t>
            </a:r>
          </a:p>
          <a:p>
            <a:r>
              <a:rPr lang="ja-JP" altLang="en-US" dirty="0">
                <a:latin typeface="メイリオ" panose="020B0604030504040204" pitchFamily="50" charset="-128"/>
                <a:ea typeface="メイリオ" panose="020B0604030504040204" pitchFamily="50" charset="-128"/>
              </a:rPr>
              <a:t>　一件の検査時間の目安：</a:t>
            </a:r>
            <a:r>
              <a:rPr lang="en-US" altLang="ja-JP" dirty="0">
                <a:solidFill>
                  <a:srgbClr val="FF0000"/>
                </a:solidFill>
                <a:latin typeface="メイリオ" panose="020B0604030504040204" pitchFamily="50" charset="-128"/>
                <a:ea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程度（部位によって様々）</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sz="100" dirty="0">
              <a:solidFill>
                <a:schemeClr val="bg1"/>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頭部　約１５分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脊髄　約２０分</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腹部　約２０秒</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６回＋造影約１５分</a:t>
            </a:r>
            <a:endParaRPr lang="en-US" altLang="ja-JP" dirty="0">
              <a:latin typeface="メイリオ" panose="020B0604030504040204" pitchFamily="50" charset="-128"/>
              <a:ea typeface="メイリオ" panose="020B0604030504040204" pitchFamily="50" charset="-128"/>
            </a:endParaRPr>
          </a:p>
        </p:txBody>
      </p:sp>
      <p:sp>
        <p:nvSpPr>
          <p:cNvPr id="5" name="左中かっこ 4">
            <a:extLst>
              <a:ext uri="{FF2B5EF4-FFF2-40B4-BE49-F238E27FC236}">
                <a16:creationId xmlns:a16="http://schemas.microsoft.com/office/drawing/2014/main" id="{04C5BBFE-D92E-A0F6-023A-3EE1276E1120}"/>
              </a:ext>
            </a:extLst>
          </p:cNvPr>
          <p:cNvSpPr/>
          <p:nvPr/>
        </p:nvSpPr>
        <p:spPr>
          <a:xfrm>
            <a:off x="4737297" y="2404213"/>
            <a:ext cx="216024" cy="7686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8670CC0-4CEC-8F3A-F02A-12AC1B4C9FB5}"/>
              </a:ext>
            </a:extLst>
          </p:cNvPr>
          <p:cNvSpPr txBox="1"/>
          <p:nvPr/>
        </p:nvSpPr>
        <p:spPr>
          <a:xfrm>
            <a:off x="2473235" y="3282223"/>
            <a:ext cx="7668302" cy="990015"/>
          </a:xfrm>
          <a:prstGeom prst="rect">
            <a:avLst/>
          </a:prstGeom>
          <a:noFill/>
        </p:spPr>
        <p:txBody>
          <a:bodyPr wrap="square" rtlCol="0">
            <a:spAutoFit/>
          </a:bodyPr>
          <a:lstStyle/>
          <a:p>
            <a:r>
              <a:rPr kumimoji="1" lang="en-US" altLang="ja-JP" sz="3200" dirty="0">
                <a:solidFill>
                  <a:srgbClr val="0070C0"/>
                </a:solidFill>
                <a:latin typeface="メイリオ" panose="020B0604030504040204" pitchFamily="50" charset="-128"/>
                <a:ea typeface="メイリオ" panose="020B0604030504040204" pitchFamily="50" charset="-128"/>
              </a:rPr>
              <a:t>CT</a:t>
            </a: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秒</a:t>
            </a:r>
            <a:r>
              <a:rPr lang="ja-JP" altLang="en-US" dirty="0">
                <a:latin typeface="メイリオ" panose="020B0604030504040204" pitchFamily="50" charset="-128"/>
                <a:ea typeface="メイリオ" panose="020B0604030504040204" pitchFamily="50" charset="-128"/>
              </a:rPr>
              <a:t>程度</a:t>
            </a:r>
            <a:endParaRPr lang="en-US" altLang="ja-JP" dirty="0">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39ECCB-3321-6B45-A1EB-F4C89D12C2DC}"/>
              </a:ext>
            </a:extLst>
          </p:cNvPr>
          <p:cNvSpPr txBox="1"/>
          <p:nvPr/>
        </p:nvSpPr>
        <p:spPr>
          <a:xfrm>
            <a:off x="2399357" y="5934230"/>
            <a:ext cx="8594216" cy="707886"/>
          </a:xfrm>
          <a:prstGeom prst="rect">
            <a:avLst/>
          </a:prstGeom>
          <a:noFill/>
        </p:spPr>
        <p:txBody>
          <a:bodyPr wrap="square" rtlCol="0">
            <a:spAutoFit/>
          </a:bodyPr>
          <a:lstStyle/>
          <a:p>
            <a:r>
              <a:rPr lang="ja-JP" altLang="en-US" sz="2000" dirty="0">
                <a:solidFill>
                  <a:srgbClr val="FF0000"/>
                </a:solidFill>
                <a:latin typeface="メイリオ" panose="020B0604030504040204" pitchFamily="50" charset="-128"/>
                <a:ea typeface="メイリオ" panose="020B0604030504040204" pitchFamily="50" charset="-128"/>
              </a:rPr>
              <a:t>一方</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では</a:t>
            </a:r>
            <a:r>
              <a:rPr lang="en-US" altLang="ja-JP" sz="2000" dirty="0">
                <a:solidFill>
                  <a:srgbClr val="FF0000"/>
                </a:solidFill>
                <a:latin typeface="メイリオ" panose="020B0604030504040204" pitchFamily="50" charset="-128"/>
                <a:ea typeface="メイリオ" panose="020B0604030504040204" pitchFamily="50" charset="-128"/>
              </a:rPr>
              <a:t>…</a:t>
            </a:r>
          </a:p>
          <a:p>
            <a:r>
              <a:rPr lang="ja-JP" altLang="en-US" sz="2000" dirty="0">
                <a:solidFill>
                  <a:srgbClr val="FF0000"/>
                </a:solidFill>
                <a:latin typeface="メイリオ" panose="020B0604030504040204" pitchFamily="50" charset="-128"/>
                <a:ea typeface="メイリオ" panose="020B0604030504040204" pitchFamily="50" charset="-128"/>
              </a:rPr>
              <a:t>本研究室２次元</a:t>
            </a:r>
            <a:r>
              <a:rPr lang="en-US" altLang="ja-JP" sz="2000" dirty="0">
                <a:solidFill>
                  <a:srgbClr val="FF0000"/>
                </a:solidFill>
                <a:latin typeface="メイリオ" panose="020B0604030504040204" pitchFamily="50" charset="-128"/>
                <a:ea typeface="メイリオ" panose="020B0604030504040204" pitchFamily="50" charset="-128"/>
              </a:rPr>
              <a:t>MPI</a:t>
            </a:r>
            <a:r>
              <a:rPr lang="ja-JP" altLang="en-US" sz="2000" dirty="0">
                <a:solidFill>
                  <a:srgbClr val="FF0000"/>
                </a:solidFill>
                <a:latin typeface="メイリオ" panose="020B0604030504040204" pitchFamily="50" charset="-128"/>
                <a:ea typeface="メイリオ" panose="020B0604030504040204" pitchFamily="50" charset="-128"/>
              </a:rPr>
              <a:t>システムで，全身走査時間が</a:t>
            </a:r>
            <a:r>
              <a:rPr lang="en-US" altLang="ja-JP" sz="2000" dirty="0">
                <a:solidFill>
                  <a:srgbClr val="FF0000"/>
                </a:solidFill>
                <a:latin typeface="メイリオ" panose="020B0604030504040204" pitchFamily="50" charset="-128"/>
                <a:ea typeface="メイリオ" panose="020B0604030504040204" pitchFamily="50" charset="-128"/>
              </a:rPr>
              <a:t>60</a:t>
            </a:r>
            <a:r>
              <a:rPr lang="ja-JP" altLang="en-US" sz="2000" dirty="0">
                <a:solidFill>
                  <a:srgbClr val="FF0000"/>
                </a:solidFill>
                <a:latin typeface="メイリオ" panose="020B0604030504040204" pitchFamily="50" charset="-128"/>
                <a:ea typeface="メイリオ" panose="020B0604030504040204" pitchFamily="50" charset="-128"/>
              </a:rPr>
              <a:t>分以上かかる計算．</a:t>
            </a:r>
            <a:endParaRPr lang="en-US" altLang="ja-JP" sz="2000" dirty="0">
              <a:solidFill>
                <a:srgbClr val="FF0000"/>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BBDC81C4-C626-1EC0-24D4-C08E7AEEE3F8}"/>
              </a:ext>
            </a:extLst>
          </p:cNvPr>
          <p:cNvSpPr txBox="1"/>
          <p:nvPr/>
        </p:nvSpPr>
        <p:spPr>
          <a:xfrm>
            <a:off x="2473235" y="4469727"/>
            <a:ext cx="7668302" cy="1267014"/>
          </a:xfrm>
          <a:prstGeom prst="rect">
            <a:avLst/>
          </a:prstGeom>
          <a:noFill/>
        </p:spPr>
        <p:txBody>
          <a:bodyPr wrap="square" rtlCol="0">
            <a:spAutoFit/>
          </a:bodyPr>
          <a:lstStyle/>
          <a:p>
            <a:r>
              <a:rPr lang="en-US" altLang="ja-JP" sz="3200" dirty="0">
                <a:solidFill>
                  <a:srgbClr val="0070C0"/>
                </a:solidFill>
                <a:latin typeface="メイリオ" panose="020B0604030504040204" pitchFamily="50" charset="-128"/>
                <a:ea typeface="メイリオ" panose="020B0604030504040204" pitchFamily="50" charset="-128"/>
              </a:rPr>
              <a:t>PET</a:t>
            </a:r>
            <a:endParaRPr kumimoji="1" lang="en-US" altLang="ja-JP" sz="3200" dirty="0">
              <a:solidFill>
                <a:srgbClr val="0070C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全身の走査時間の目安：</a:t>
            </a:r>
            <a:r>
              <a:rPr lang="en-US" altLang="ja-JP" dirty="0">
                <a:solidFill>
                  <a:srgbClr val="FF0000"/>
                </a:solidFill>
                <a:latin typeface="メイリオ" panose="020B0604030504040204" pitchFamily="50" charset="-128"/>
                <a:ea typeface="メイリオ" panose="020B0604030504040204" pitchFamily="50" charset="-128"/>
              </a:rPr>
              <a:t>30</a:t>
            </a:r>
            <a:r>
              <a:rPr lang="ja-JP" altLang="en-US" dirty="0">
                <a:solidFill>
                  <a:srgbClr val="FF0000"/>
                </a:solidFill>
                <a:latin typeface="メイリオ" panose="020B0604030504040204" pitchFamily="50" charset="-128"/>
                <a:ea typeface="メイリオ" panose="020B0604030504040204" pitchFamily="50" charset="-128"/>
              </a:rPr>
              <a:t>分</a:t>
            </a:r>
            <a:r>
              <a:rPr lang="ja-JP" altLang="en-US" dirty="0">
                <a:latin typeface="メイリオ" panose="020B0604030504040204" pitchFamily="50" charset="-128"/>
                <a:ea typeface="メイリオ" panose="020B0604030504040204" pitchFamily="50" charset="-128"/>
              </a:rPr>
              <a:t>程度　</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造影剤が全身にいきわたるまで</a:t>
            </a:r>
            <a:r>
              <a:rPr lang="ja-JP" altLang="en-US" dirty="0">
                <a:solidFill>
                  <a:srgbClr val="FF0000"/>
                </a:solidFill>
                <a:latin typeface="メイリオ" panose="020B0604030504040204" pitchFamily="50" charset="-128"/>
                <a:ea typeface="メイリオ" panose="020B0604030504040204" pitchFamily="50" charset="-128"/>
              </a:rPr>
              <a:t>＋１時間</a:t>
            </a:r>
            <a:endParaRPr lang="en-US" altLang="ja-JP" dirty="0">
              <a:solidFill>
                <a:srgbClr val="FF0000"/>
              </a:solidFill>
              <a:latin typeface="メイリオ" panose="020B0604030504040204" pitchFamily="50" charset="-128"/>
              <a:ea typeface="メイリオ" panose="020B0604030504040204" pitchFamily="50" charset="-128"/>
            </a:endParaRPr>
          </a:p>
          <a:p>
            <a:pPr>
              <a:lnSpc>
                <a:spcPts val="1000"/>
              </a:lnSpc>
            </a:pPr>
            <a:r>
              <a:rPr lang="ja-JP" altLang="en-US" dirty="0">
                <a:latin typeface="メイリオ" panose="020B0604030504040204" pitchFamily="50" charset="-128"/>
                <a:ea typeface="メイリオ" panose="020B0604030504040204" pitchFamily="50" charset="-128"/>
              </a:rPr>
              <a:t>　　　　　　　　</a:t>
            </a:r>
            <a:r>
              <a:rPr lang="ja-JP" altLang="en-US" sz="100" dirty="0" err="1">
                <a:solidFill>
                  <a:schemeClr val="bg1"/>
                </a:solidFill>
                <a:latin typeface="メイリオ" panose="020B0604030504040204" pitchFamily="50" charset="-128"/>
                <a:ea typeface="メイリオ" panose="020B0604030504040204" pitchFamily="50" charset="-128"/>
              </a:rPr>
              <a:t>あ</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CDA2D14C-5F35-5A8A-74DC-D0BDAED58519}"/>
              </a:ext>
            </a:extLst>
          </p:cNvPr>
          <p:cNvSpPr>
            <a:spLocks noGrp="1"/>
          </p:cNvSpPr>
          <p:nvPr>
            <p:ph type="sldNum" sz="quarter" idx="12"/>
          </p:nvPr>
        </p:nvSpPr>
        <p:spPr/>
        <p:txBody>
          <a:bodyPr/>
          <a:lstStyle/>
          <a:p>
            <a:fld id="{4AD72193-2778-4F28-8FB6-2AF7846BFD67}" type="slidenum">
              <a:rPr kumimoji="1" lang="ja-JP" altLang="en-US" smtClean="0"/>
              <a:t>8</a:t>
            </a:fld>
            <a:endParaRPr kumimoji="1" lang="ja-JP" altLang="en-US"/>
          </a:p>
        </p:txBody>
      </p:sp>
      <p:sp>
        <p:nvSpPr>
          <p:cNvPr id="9" name="テキスト ボックス 8">
            <a:extLst>
              <a:ext uri="{FF2B5EF4-FFF2-40B4-BE49-F238E27FC236}">
                <a16:creationId xmlns:a16="http://schemas.microsoft.com/office/drawing/2014/main" id="{F7B36EC8-17BE-A6E1-187D-8BABA0512BA3}"/>
              </a:ext>
            </a:extLst>
          </p:cNvPr>
          <p:cNvSpPr txBox="1"/>
          <p:nvPr/>
        </p:nvSpPr>
        <p:spPr>
          <a:xfrm>
            <a:off x="9925635" y="0"/>
            <a:ext cx="2266365" cy="369332"/>
          </a:xfrm>
          <a:prstGeom prst="rect">
            <a:avLst/>
          </a:prstGeom>
          <a:noFill/>
        </p:spPr>
        <p:txBody>
          <a:bodyPr wrap="square" rtlCol="0">
            <a:spAutoFit/>
          </a:bodyPr>
          <a:lstStyle/>
          <a:p>
            <a:r>
              <a:rPr kumimoji="1" lang="en-US" altLang="ja-JP"/>
              <a:t>23</a:t>
            </a:r>
            <a:r>
              <a:rPr kumimoji="1" lang="ja-JP" altLang="en-US"/>
              <a:t>卒　柳沼調査結果</a:t>
            </a:r>
          </a:p>
        </p:txBody>
      </p:sp>
    </p:spTree>
    <p:extLst>
      <p:ext uri="{BB962C8B-B14F-4D97-AF65-F5344CB8AC3E}">
        <p14:creationId xmlns:p14="http://schemas.microsoft.com/office/powerpoint/2010/main" val="189809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324E1-3511-8231-E5BC-AECF876CF8FD}"/>
              </a:ext>
            </a:extLst>
          </p:cNvPr>
          <p:cNvSpPr>
            <a:spLocks noGrp="1"/>
          </p:cNvSpPr>
          <p:nvPr>
            <p:ph type="title"/>
          </p:nvPr>
        </p:nvSpPr>
        <p:spPr/>
        <p:txBody>
          <a:bodyPr/>
          <a:lstStyle/>
          <a:p>
            <a:r>
              <a:rPr lang="ja-JP" altLang="en-US"/>
              <a:t>目次</a:t>
            </a:r>
            <a:endParaRPr kumimoji="1" lang="ja-JP" altLang="en-US"/>
          </a:p>
        </p:txBody>
      </p:sp>
      <p:sp>
        <p:nvSpPr>
          <p:cNvPr id="3" name="コンテンツ プレースホルダー 2">
            <a:extLst>
              <a:ext uri="{FF2B5EF4-FFF2-40B4-BE49-F238E27FC236}">
                <a16:creationId xmlns:a16="http://schemas.microsoft.com/office/drawing/2014/main" id="{96DA076A-4A76-2DA1-18F6-19AA46B029D5}"/>
              </a:ext>
            </a:extLst>
          </p:cNvPr>
          <p:cNvSpPr>
            <a:spLocks noGrp="1"/>
          </p:cNvSpPr>
          <p:nvPr>
            <p:ph idx="1"/>
          </p:nvPr>
        </p:nvSpPr>
        <p:spPr/>
        <p:txBody>
          <a:bodyPr/>
          <a:lstStyle/>
          <a:p>
            <a:r>
              <a:rPr kumimoji="1" lang="ja-JP" altLang="en-US">
                <a:solidFill>
                  <a:schemeClr val="bg2">
                    <a:lumMod val="90000"/>
                  </a:schemeClr>
                </a:solidFill>
              </a:rPr>
              <a:t>研究背景</a:t>
            </a:r>
            <a:r>
              <a:rPr lang="ja-JP" altLang="en-US">
                <a:solidFill>
                  <a:schemeClr val="bg2">
                    <a:lumMod val="90000"/>
                  </a:schemeClr>
                </a:solidFill>
              </a:rPr>
              <a:t>と</a:t>
            </a:r>
            <a:r>
              <a:rPr lang="en-US" altLang="ja-JP">
                <a:solidFill>
                  <a:schemeClr val="bg2">
                    <a:lumMod val="90000"/>
                  </a:schemeClr>
                </a:solidFill>
              </a:rPr>
              <a:t>MPI</a:t>
            </a:r>
            <a:r>
              <a:rPr lang="ja-JP" altLang="en-US">
                <a:solidFill>
                  <a:schemeClr val="bg2">
                    <a:lumMod val="90000"/>
                  </a:schemeClr>
                </a:solidFill>
              </a:rPr>
              <a:t>の原理</a:t>
            </a:r>
            <a:endParaRPr lang="en-US" altLang="ja-JP">
              <a:solidFill>
                <a:schemeClr val="bg2">
                  <a:lumMod val="90000"/>
                </a:schemeClr>
              </a:solidFill>
            </a:endParaRPr>
          </a:p>
          <a:p>
            <a:r>
              <a:rPr lang="ja-JP" altLang="en-US"/>
              <a:t>磁性ナノ粒子とは何なのか？</a:t>
            </a:r>
            <a:endParaRPr lang="en-US" altLang="ja-JP"/>
          </a:p>
          <a:p>
            <a:r>
              <a:rPr lang="ja-JP" altLang="en-US">
                <a:solidFill>
                  <a:schemeClr val="bg2">
                    <a:lumMod val="90000"/>
                  </a:schemeClr>
                </a:solidFill>
              </a:rPr>
              <a:t>磁性ナノ粒子を使った信号検出</a:t>
            </a:r>
            <a:endParaRPr lang="en-US" altLang="ja-JP">
              <a:solidFill>
                <a:schemeClr val="bg2">
                  <a:lumMod val="90000"/>
                </a:schemeClr>
              </a:solidFill>
            </a:endParaRPr>
          </a:p>
          <a:p>
            <a:r>
              <a:rPr lang="en-US" altLang="ja-JP">
                <a:solidFill>
                  <a:schemeClr val="bg2">
                    <a:lumMod val="90000"/>
                  </a:schemeClr>
                </a:solidFill>
              </a:rPr>
              <a:t>MPI</a:t>
            </a:r>
            <a:r>
              <a:rPr lang="ja-JP" altLang="en-US">
                <a:solidFill>
                  <a:schemeClr val="bg2">
                    <a:lumMod val="90000"/>
                  </a:schemeClr>
                </a:solidFill>
              </a:rPr>
              <a:t>の問題点</a:t>
            </a:r>
            <a:endParaRPr lang="en-US" altLang="ja-JP">
              <a:solidFill>
                <a:schemeClr val="bg2">
                  <a:lumMod val="90000"/>
                </a:schemeClr>
              </a:solidFill>
            </a:endParaRPr>
          </a:p>
          <a:p>
            <a:r>
              <a:rPr lang="ja-JP" altLang="en-US">
                <a:solidFill>
                  <a:schemeClr val="bg2">
                    <a:lumMod val="90000"/>
                  </a:schemeClr>
                </a:solidFill>
              </a:rPr>
              <a:t>提案する新</a:t>
            </a:r>
            <a:r>
              <a:rPr lang="en-US" altLang="ja-JP">
                <a:solidFill>
                  <a:schemeClr val="bg2">
                    <a:lumMod val="90000"/>
                  </a:schemeClr>
                </a:solidFill>
              </a:rPr>
              <a:t>MPI</a:t>
            </a:r>
            <a:r>
              <a:rPr lang="ja-JP" altLang="en-US">
                <a:solidFill>
                  <a:schemeClr val="bg2">
                    <a:lumMod val="90000"/>
                  </a:schemeClr>
                </a:solidFill>
              </a:rPr>
              <a:t>システム（本研究内容）</a:t>
            </a:r>
            <a:endParaRPr lang="en-US" altLang="ja-JP">
              <a:solidFill>
                <a:schemeClr val="bg2">
                  <a:lumMod val="90000"/>
                </a:schemeClr>
              </a:solidFill>
            </a:endParaRPr>
          </a:p>
          <a:p>
            <a:pPr marL="0" indent="0">
              <a:buNone/>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9B38F642-AE77-E444-F62B-9FD5ACC2118C}"/>
              </a:ext>
            </a:extLst>
          </p:cNvPr>
          <p:cNvSpPr>
            <a:spLocks noGrp="1"/>
          </p:cNvSpPr>
          <p:nvPr>
            <p:ph type="sldNum" sz="quarter" idx="12"/>
          </p:nvPr>
        </p:nvSpPr>
        <p:spPr/>
        <p:txBody>
          <a:bodyPr/>
          <a:lstStyle/>
          <a:p>
            <a:fld id="{4AD72193-2778-4F28-8FB6-2AF7846BFD67}" type="slidenum">
              <a:rPr kumimoji="1" lang="ja-JP" altLang="en-US" smtClean="0"/>
              <a:t>9</a:t>
            </a:fld>
            <a:endParaRPr kumimoji="1" lang="ja-JP" altLang="en-US"/>
          </a:p>
        </p:txBody>
      </p:sp>
    </p:spTree>
    <p:extLst>
      <p:ext uri="{BB962C8B-B14F-4D97-AF65-F5344CB8AC3E}">
        <p14:creationId xmlns:p14="http://schemas.microsoft.com/office/powerpoint/2010/main" val="2900373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2391</Words>
  <Application>Microsoft Office PowerPoint</Application>
  <PresentationFormat>ワイド画面</PresentationFormat>
  <Paragraphs>398</Paragraphs>
  <Slides>31</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メイリオ</vt:lpstr>
      <vt:lpstr>游ゴシック</vt:lpstr>
      <vt:lpstr>游ゴシック Light</vt:lpstr>
      <vt:lpstr>游明朝</vt:lpstr>
      <vt:lpstr>Arial</vt:lpstr>
      <vt:lpstr>Cambria Math</vt:lpstr>
      <vt:lpstr>Century</vt:lpstr>
      <vt:lpstr>Office テーマ</vt:lpstr>
      <vt:lpstr>MPI(磁性ナノ粒子イメージング)とは （2025年度版）</vt:lpstr>
      <vt:lpstr>まずはこの関係図を把握しよう！</vt:lpstr>
      <vt:lpstr>目次</vt:lpstr>
      <vt:lpstr>目次</vt:lpstr>
      <vt:lpstr>研究背景</vt:lpstr>
      <vt:lpstr>MPI(磁性ナノ粒子イメージング)の原理</vt:lpstr>
      <vt:lpstr>MPIのメリット</vt:lpstr>
      <vt:lpstr>MPIのデメリット</vt:lpstr>
      <vt:lpstr>目次</vt:lpstr>
      <vt:lpstr>磁性ナノ粒子</vt:lpstr>
      <vt:lpstr>がん細胞への蓄積メカニズム</vt:lpstr>
      <vt:lpstr>磁性ナノ粒子の磁化特性</vt:lpstr>
      <vt:lpstr>目次</vt:lpstr>
      <vt:lpstr>粒子の何を信号として検出するの？</vt:lpstr>
      <vt:lpstr>磁性ナノ粒子の信号検出</vt:lpstr>
      <vt:lpstr>磁性ナノ粒子の信号検出</vt:lpstr>
      <vt:lpstr>磁性ナノ粒子の信号検出</vt:lpstr>
      <vt:lpstr>MPIの基本システム</vt:lpstr>
      <vt:lpstr>目次</vt:lpstr>
      <vt:lpstr>MPIの問題点➀</vt:lpstr>
      <vt:lpstr>MPIの問題点②</vt:lpstr>
      <vt:lpstr>解決するための新手法</vt:lpstr>
      <vt:lpstr>目次</vt:lpstr>
      <vt:lpstr>提案する新MPIについて</vt:lpstr>
      <vt:lpstr>超音波型振動信号検出手法</vt:lpstr>
      <vt:lpstr>本研究の目的</vt:lpstr>
      <vt:lpstr>各実験のイメージ図</vt:lpstr>
      <vt:lpstr>各実験の様子</vt:lpstr>
      <vt:lpstr>Q&amp;A</vt:lpstr>
      <vt:lpstr>Q&amp;A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翔希 海保</dc:creator>
  <cp:lastModifiedBy>翔希 海保</cp:lastModifiedBy>
  <cp:revision>29</cp:revision>
  <dcterms:created xsi:type="dcterms:W3CDTF">2024-07-03T11:41:22Z</dcterms:created>
  <dcterms:modified xsi:type="dcterms:W3CDTF">2024-07-10T12:40:09Z</dcterms:modified>
</cp:coreProperties>
</file>